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8" r:id="rId4"/>
    <p:sldMasterId id="2147483720" r:id="rId5"/>
  </p:sldMasterIdLst>
  <p:notesMasterIdLst>
    <p:notesMasterId r:id="rId50"/>
  </p:notesMasterIdLst>
  <p:sldIdLst>
    <p:sldId id="258" r:id="rId6"/>
    <p:sldId id="261" r:id="rId7"/>
    <p:sldId id="314" r:id="rId8"/>
    <p:sldId id="317" r:id="rId9"/>
    <p:sldId id="319" r:id="rId10"/>
    <p:sldId id="316" r:id="rId11"/>
    <p:sldId id="320" r:id="rId12"/>
    <p:sldId id="321" r:id="rId13"/>
    <p:sldId id="322" r:id="rId14"/>
    <p:sldId id="324" r:id="rId15"/>
    <p:sldId id="315" r:id="rId16"/>
    <p:sldId id="310" r:id="rId17"/>
    <p:sldId id="702" r:id="rId18"/>
    <p:sldId id="703" r:id="rId19"/>
    <p:sldId id="704" r:id="rId20"/>
    <p:sldId id="705" r:id="rId21"/>
    <p:sldId id="706" r:id="rId22"/>
    <p:sldId id="713" r:id="rId23"/>
    <p:sldId id="714" r:id="rId24"/>
    <p:sldId id="715" r:id="rId25"/>
    <p:sldId id="716" r:id="rId26"/>
    <p:sldId id="717" r:id="rId27"/>
    <p:sldId id="718" r:id="rId28"/>
    <p:sldId id="719" r:id="rId29"/>
    <p:sldId id="720" r:id="rId30"/>
    <p:sldId id="721" r:id="rId31"/>
    <p:sldId id="722" r:id="rId32"/>
    <p:sldId id="723" r:id="rId33"/>
    <p:sldId id="724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733" r:id="rId43"/>
    <p:sldId id="707" r:id="rId44"/>
    <p:sldId id="708" r:id="rId45"/>
    <p:sldId id="709" r:id="rId46"/>
    <p:sldId id="710" r:id="rId47"/>
    <p:sldId id="711" r:id="rId48"/>
    <p:sldId id="712" r:id="rId4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FF66"/>
    <a:srgbClr val="339933"/>
    <a:srgbClr val="AAF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1915" autoAdjust="0"/>
  </p:normalViewPr>
  <p:slideViewPr>
    <p:cSldViewPr snapToGrid="0">
      <p:cViewPr varScale="1">
        <p:scale>
          <a:sx n="55" d="100"/>
          <a:sy n="55" d="100"/>
        </p:scale>
        <p:origin x="9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7429E-B91F-4B57-AB38-2A2BE3CA447E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DDB8184-3E50-4AA8-88D6-B2D59CE98DE5}">
      <dgm:prSet phldrT="[Text]" custT="1"/>
      <dgm:spPr>
        <a:xfrm>
          <a:off x="4577996" y="0"/>
          <a:ext cx="2361651" cy="612525"/>
        </a:xfrm>
        <a:solidFill>
          <a:srgbClr val="0070C0"/>
        </a:solidFill>
      </dgm:spPr>
      <dgm:t>
        <a:bodyPr/>
        <a:lstStyle/>
        <a:p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1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.Elaboração do CFMP</a:t>
          </a:r>
        </a:p>
        <a:p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(Nov N-2  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Maio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N-1)</a:t>
          </a:r>
        </a:p>
      </dgm:t>
    </dgm:pt>
    <dgm:pt modelId="{F8A52D08-9DF7-4332-BB0B-25443D19DDA5}" type="parTrans" cxnId="{ED1305BE-3886-421D-B4A2-503FDE174BD4}">
      <dgm:prSet/>
      <dgm:spPr/>
      <dgm:t>
        <a:bodyPr/>
        <a:lstStyle/>
        <a:p>
          <a:endParaRPr lang="en-US"/>
        </a:p>
      </dgm:t>
    </dgm:pt>
    <dgm:pt modelId="{DF1B798D-B071-4F8C-95CD-DFC6C986784B}" type="sibTrans" cxnId="{ED1305BE-3886-421D-B4A2-503FDE174BD4}">
      <dgm:prSet/>
      <dgm:spPr>
        <a:xfrm>
          <a:off x="3742506" y="227059"/>
          <a:ext cx="4811515" cy="4811515"/>
        </a:xfrm>
      </dgm:spPr>
      <dgm:t>
        <a:bodyPr/>
        <a:lstStyle/>
        <a:p>
          <a:endParaRPr lang="en-US"/>
        </a:p>
      </dgm:t>
    </dgm:pt>
    <dgm:pt modelId="{A655A74C-1DC7-4C74-BA96-9F3B0AA713A1}">
      <dgm:prSet phldrT="[Text]" custT="1"/>
      <dgm:spPr>
        <a:xfrm>
          <a:off x="6839543" y="1381897"/>
          <a:ext cx="2911471" cy="906684"/>
        </a:xfrm>
        <a:solidFill>
          <a:srgbClr val="0070C0"/>
        </a:solidFill>
      </dgm:spPr>
      <dgm:t>
        <a:bodyPr/>
        <a:lstStyle/>
        <a:p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2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Comunicação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Limites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envio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Orientações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para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Elaboração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 E PO-OGDP para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N</a:t>
          </a:r>
        </a:p>
        <a:p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(31 de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Maio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  <a:p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Comunica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ção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dos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Limites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para o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N as UGBs  ( 07 de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gm:t>
    </dgm:pt>
    <dgm:pt modelId="{9D191DCE-8EF7-4ECE-A73C-434A14CA0E53}" type="parTrans" cxnId="{5A1A64A1-170B-4EDE-8B66-451C0CDB2F01}">
      <dgm:prSet/>
      <dgm:spPr/>
      <dgm:t>
        <a:bodyPr/>
        <a:lstStyle/>
        <a:p>
          <a:endParaRPr lang="en-US"/>
        </a:p>
      </dgm:t>
    </dgm:pt>
    <dgm:pt modelId="{E724CDDD-1BF1-40E8-A4A7-CA7777E24221}" type="sibTrans" cxnId="{5A1A64A1-170B-4EDE-8B66-451C0CDB2F01}">
      <dgm:prSet/>
      <dgm:spPr>
        <a:xfrm>
          <a:off x="3595583" y="20609"/>
          <a:ext cx="4811515" cy="4811515"/>
        </a:xfrm>
      </dgm:spPr>
      <dgm:t>
        <a:bodyPr/>
        <a:lstStyle/>
        <a:p>
          <a:endParaRPr lang="en-US"/>
        </a:p>
      </dgm:t>
    </dgm:pt>
    <dgm:pt modelId="{DB6DD736-89BF-4041-A307-7B9B06DC48F5}">
      <dgm:prSet phldrT="[Text]" custT="1"/>
      <dgm:spPr>
        <a:xfrm>
          <a:off x="6827013" y="2387394"/>
          <a:ext cx="2866405" cy="1504919"/>
        </a:xfrm>
        <a:solidFill>
          <a:srgbClr val="0070C0"/>
        </a:solidFill>
      </dgm:spPr>
      <dgm:t>
        <a:bodyPr/>
        <a:lstStyle/>
        <a:p>
          <a:pPr algn="ctr"/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3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</a:t>
          </a:r>
          <a:r>
            <a:rPr lang="en-US" sz="1400" dirty="0"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Ajuste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 das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propostas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; Sector/ OGDP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preparação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PESOE/ PO-OGDP (Sector/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Provincia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) para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N; </a:t>
          </a:r>
        </a:p>
        <a:p>
          <a:pPr algn="ctr"/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Cada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UGB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digita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PESOE/ PO-OGDP do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N no MPO</a:t>
          </a:r>
        </a:p>
        <a:p>
          <a:pPr algn="ctr"/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&amp;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Julho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gm:t>
    </dgm:pt>
    <dgm:pt modelId="{691C0334-D645-46BC-9DC0-477123A65DF2}" type="parTrans" cxnId="{FB3D2CE2-1354-440D-9307-6F8216F03573}">
      <dgm:prSet/>
      <dgm:spPr/>
      <dgm:t>
        <a:bodyPr/>
        <a:lstStyle/>
        <a:p>
          <a:endParaRPr lang="en-US"/>
        </a:p>
      </dgm:t>
    </dgm:pt>
    <dgm:pt modelId="{3D56D83B-D991-4E45-B0B2-5624BC9ED1F0}" type="sibTrans" cxnId="{FB3D2CE2-1354-440D-9307-6F8216F03573}">
      <dgm:prSet/>
      <dgm:spPr>
        <a:xfrm>
          <a:off x="3504850" y="432564"/>
          <a:ext cx="4811515" cy="4811515"/>
        </a:xfrm>
      </dgm:spPr>
      <dgm:t>
        <a:bodyPr/>
        <a:lstStyle/>
        <a:p>
          <a:endParaRPr lang="en-US"/>
        </a:p>
      </dgm:t>
    </dgm:pt>
    <dgm:pt modelId="{D4F2C1A6-AC4F-4AE1-8DB4-73742A5AE01D}">
      <dgm:prSet phldrT="[Text]" custT="1"/>
      <dgm:spPr>
        <a:xfrm>
          <a:off x="5187425" y="4406950"/>
          <a:ext cx="3319742" cy="1214386"/>
        </a:xfrm>
        <a:solidFill>
          <a:srgbClr val="0070C0"/>
        </a:solidFill>
      </dgm:spPr>
      <dgm:t>
        <a:bodyPr/>
        <a:lstStyle/>
        <a:p>
          <a:pPr algn="ctr"/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4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Fecho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Sistema (MPO);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Inicio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elaboração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 Nacional para o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N</a:t>
          </a:r>
        </a:p>
        <a:p>
          <a:pPr algn="ctr"/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(31 de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Julho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gm:t>
    </dgm:pt>
    <dgm:pt modelId="{BE54DCC6-4BF3-403E-BFB8-D9CFD0C644CA}" type="parTrans" cxnId="{0B114FF9-E44F-4B93-A367-607A308D2FD4}">
      <dgm:prSet/>
      <dgm:spPr/>
      <dgm:t>
        <a:bodyPr/>
        <a:lstStyle/>
        <a:p>
          <a:endParaRPr lang="en-US"/>
        </a:p>
      </dgm:t>
    </dgm:pt>
    <dgm:pt modelId="{FFC51FCB-19F2-4D0F-91EF-91524BA4E28A}" type="sibTrans" cxnId="{0B114FF9-E44F-4B93-A367-607A308D2FD4}">
      <dgm:prSet/>
      <dgm:spPr>
        <a:xfrm>
          <a:off x="3026063" y="708908"/>
          <a:ext cx="4811515" cy="4811515"/>
        </a:xfrm>
      </dgm:spPr>
      <dgm:t>
        <a:bodyPr/>
        <a:lstStyle/>
        <a:p>
          <a:endParaRPr lang="en-US"/>
        </a:p>
      </dgm:t>
    </dgm:pt>
    <dgm:pt modelId="{224B6FED-535E-4456-887D-073EDAC9CC24}">
      <dgm:prSet custT="1"/>
      <dgm:spPr>
        <a:xfrm>
          <a:off x="2173990" y="2956394"/>
          <a:ext cx="2388686" cy="1312846"/>
        </a:xfrm>
        <a:solidFill>
          <a:srgbClr val="0070C0"/>
        </a:solidFill>
      </dgm:spPr>
      <dgm:t>
        <a:bodyPr/>
        <a:lstStyle/>
        <a:p>
          <a:pPr algn="ctr"/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5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 para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Conselho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Ministros</a:t>
          </a:r>
          <a:endParaRPr lang="en-US" sz="1400" b="1" dirty="0">
            <a:latin typeface="Arial Narrow" panose="020B0606020202030204" pitchFamily="34" charset="0"/>
            <a:ea typeface="+mn-ea"/>
            <a:cs typeface="+mn-cs"/>
          </a:endParaRPr>
        </a:p>
        <a:p>
          <a:pPr algn="ctr"/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(5 de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Outubro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gm:t>
    </dgm:pt>
    <dgm:pt modelId="{F215AD35-1857-4C29-BBDB-1330A327D0E2}" type="parTrans" cxnId="{3AEECB3D-A202-4401-BC53-75F943938D80}">
      <dgm:prSet/>
      <dgm:spPr/>
      <dgm:t>
        <a:bodyPr/>
        <a:lstStyle/>
        <a:p>
          <a:endParaRPr lang="en-US"/>
        </a:p>
      </dgm:t>
    </dgm:pt>
    <dgm:pt modelId="{D05BBFA2-45D2-4C35-94B7-CCB02E2A1C27}" type="sibTrans" cxnId="{3AEECB3D-A202-4401-BC53-75F943938D80}">
      <dgm:prSet/>
      <dgm:spPr>
        <a:xfrm>
          <a:off x="3149095" y="295624"/>
          <a:ext cx="4811515" cy="4811515"/>
        </a:xfrm>
      </dgm:spPr>
      <dgm:t>
        <a:bodyPr/>
        <a:lstStyle/>
        <a:p>
          <a:endParaRPr lang="en-US"/>
        </a:p>
      </dgm:t>
    </dgm:pt>
    <dgm:pt modelId="{1EE1FD25-468E-47C1-A86C-C0FB656FE87D}">
      <dgm:prSet custT="1"/>
      <dgm:spPr>
        <a:xfrm>
          <a:off x="2005090" y="1922989"/>
          <a:ext cx="2439058" cy="704510"/>
        </a:xfrm>
        <a:solidFill>
          <a:srgbClr val="0070C0"/>
        </a:solidFill>
      </dgm:spPr>
      <dgm:t>
        <a:bodyPr/>
        <a:lstStyle/>
        <a:p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6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 para AR</a:t>
          </a:r>
        </a:p>
        <a:p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(15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Outubro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gm:t>
    </dgm:pt>
    <dgm:pt modelId="{35F4CD49-64E7-4599-AB46-4752769CBE53}" type="parTrans" cxnId="{D25BDBDA-3EE1-4054-BAAF-A2FFD93D9D27}">
      <dgm:prSet/>
      <dgm:spPr/>
      <dgm:t>
        <a:bodyPr/>
        <a:lstStyle/>
        <a:p>
          <a:endParaRPr lang="en-US"/>
        </a:p>
      </dgm:t>
    </dgm:pt>
    <dgm:pt modelId="{6D2D9E5E-2171-4EBC-BFDC-58D4E70A9974}" type="sibTrans" cxnId="{D25BDBDA-3EE1-4054-BAAF-A2FFD93D9D27}">
      <dgm:prSet/>
      <dgm:spPr>
        <a:xfrm>
          <a:off x="3186927" y="-68501"/>
          <a:ext cx="4811515" cy="4811515"/>
        </a:xfrm>
      </dgm:spPr>
      <dgm:t>
        <a:bodyPr/>
        <a:lstStyle/>
        <a:p>
          <a:endParaRPr lang="en-US"/>
        </a:p>
      </dgm:t>
    </dgm:pt>
    <dgm:pt modelId="{E3C4B70D-C1BC-4AEE-9C48-026B5CED064E}">
      <dgm:prSet custT="1"/>
      <dgm:spPr>
        <a:xfrm>
          <a:off x="2662612" y="679825"/>
          <a:ext cx="1712819" cy="1024444"/>
        </a:xfrm>
        <a:solidFill>
          <a:srgbClr val="0070C0"/>
        </a:solidFill>
      </dgm:spPr>
      <dgm:t>
        <a:bodyPr/>
        <a:lstStyle/>
        <a:p>
          <a:r>
            <a:rPr lang="en-US" sz="1400" b="1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7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Aprovação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do PESOE pela AR</a:t>
          </a:r>
        </a:p>
        <a:p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até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15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Dezembro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gm:t>
    </dgm:pt>
    <dgm:pt modelId="{7D98DBD3-5DC7-40E0-9014-1B6D14F51A99}" type="parTrans" cxnId="{53DA6230-E310-4F24-B5F7-003C9DC0F8EA}">
      <dgm:prSet/>
      <dgm:spPr/>
      <dgm:t>
        <a:bodyPr/>
        <a:lstStyle/>
        <a:p>
          <a:endParaRPr lang="en-US"/>
        </a:p>
      </dgm:t>
    </dgm:pt>
    <dgm:pt modelId="{2EB0E188-27CE-4345-B48D-4AD9F278CD92}" type="sibTrans" cxnId="{53DA6230-E310-4F24-B5F7-003C9DC0F8EA}">
      <dgm:prSet/>
      <dgm:spPr>
        <a:xfrm>
          <a:off x="2983364" y="240356"/>
          <a:ext cx="4811515" cy="4811515"/>
        </a:xfrm>
      </dgm:spPr>
      <dgm:t>
        <a:bodyPr/>
        <a:lstStyle/>
        <a:p>
          <a:endParaRPr lang="en-US"/>
        </a:p>
      </dgm:t>
    </dgm:pt>
    <dgm:pt modelId="{004C3146-FC2B-40EE-B6D5-34316EDFD2BA}">
      <dgm:prSet phldrT="[Text]" custLinFactNeighborX="-628" custLinFactNeighborY="-792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1A62E30-FC4F-49AF-9A5C-19ACAB4A40DA}" type="parTrans" cxnId="{CB1D14E6-E176-4A35-AC58-1E3381E0696E}">
      <dgm:prSet/>
      <dgm:spPr/>
      <dgm:t>
        <a:bodyPr/>
        <a:lstStyle/>
        <a:p>
          <a:endParaRPr lang="en-US"/>
        </a:p>
      </dgm:t>
    </dgm:pt>
    <dgm:pt modelId="{04231B94-BA20-4FB5-9B3C-C40C328E9A57}" type="sibTrans" cxnId="{CB1D14E6-E176-4A35-AC58-1E3381E0696E}">
      <dgm:prSet/>
      <dgm:spPr/>
      <dgm:t>
        <a:bodyPr/>
        <a:lstStyle/>
        <a:p>
          <a:endParaRPr lang="en-US"/>
        </a:p>
      </dgm:t>
    </dgm:pt>
    <dgm:pt modelId="{5FC32357-0AD2-4A9C-90E8-FC65DA5F4AE0}">
      <dgm:prSet phldrT="[Text]" custT="1"/>
      <dgm:spPr>
        <a:xfrm>
          <a:off x="4823051" y="1755047"/>
          <a:ext cx="1727418" cy="1567897"/>
        </a:xfrm>
        <a:solidFill>
          <a:srgbClr val="0070C0"/>
        </a:solidFill>
      </dgm:spPr>
      <dgm:t>
        <a:bodyPr/>
        <a:lstStyle/>
        <a:p>
          <a:r>
            <a:rPr lang="en-US" sz="2400" b="1" dirty="0" err="1">
              <a:latin typeface="Arial Narrow" panose="020B0606020202030204" pitchFamily="34" charset="0"/>
              <a:ea typeface="+mn-ea"/>
              <a:cs typeface="+mn-cs"/>
            </a:rPr>
            <a:t>Ciclo</a:t>
          </a:r>
          <a:r>
            <a:rPr lang="en-US" sz="2400" b="1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2400" b="1" dirty="0" err="1">
              <a:latin typeface="Arial Narrow" panose="020B0606020202030204" pitchFamily="34" charset="0"/>
              <a:ea typeface="+mn-ea"/>
              <a:cs typeface="+mn-cs"/>
            </a:rPr>
            <a:t>Planificação</a:t>
          </a:r>
          <a:r>
            <a:rPr lang="en-US" sz="2400" b="1" dirty="0">
              <a:latin typeface="Arial Narrow" panose="020B0606020202030204" pitchFamily="34" charset="0"/>
              <a:ea typeface="+mn-ea"/>
              <a:cs typeface="+mn-cs"/>
            </a:rPr>
            <a:t> e </a:t>
          </a:r>
          <a:r>
            <a:rPr lang="en-US" sz="2400" b="1" dirty="0" err="1">
              <a:latin typeface="Arial Narrow" panose="020B0606020202030204" pitchFamily="34" charset="0"/>
              <a:ea typeface="+mn-ea"/>
              <a:cs typeface="+mn-cs"/>
            </a:rPr>
            <a:t>Orcamentação</a:t>
          </a:r>
          <a:r>
            <a:rPr lang="en-US" sz="2400" b="1" dirty="0">
              <a:latin typeface="Arial Narrow" panose="020B0606020202030204" pitchFamily="34" charset="0"/>
              <a:ea typeface="+mn-ea"/>
              <a:cs typeface="+mn-cs"/>
            </a:rPr>
            <a:t> </a:t>
          </a:r>
        </a:p>
      </dgm:t>
    </dgm:pt>
    <dgm:pt modelId="{D2C9ECE1-AC4B-4EC3-855B-7446E0143749}" type="sibTrans" cxnId="{C606A27B-5A6C-4B46-8837-A016A5FC76A6}">
      <dgm:prSet/>
      <dgm:spPr/>
      <dgm:t>
        <a:bodyPr/>
        <a:lstStyle/>
        <a:p>
          <a:endParaRPr lang="en-US"/>
        </a:p>
      </dgm:t>
    </dgm:pt>
    <dgm:pt modelId="{43251703-3AF7-4407-A91B-60D4826BD4F5}" type="parTrans" cxnId="{C606A27B-5A6C-4B46-8837-A016A5FC76A6}">
      <dgm:prSet/>
      <dgm:spPr/>
      <dgm:t>
        <a:bodyPr/>
        <a:lstStyle/>
        <a:p>
          <a:endParaRPr lang="en-US"/>
        </a:p>
      </dgm:t>
    </dgm:pt>
    <dgm:pt modelId="{C2BED339-2B0A-4130-B05C-5A7FC3D95603}">
      <dgm:prSet custT="1"/>
      <dgm:spPr>
        <a:xfrm>
          <a:off x="6475806" y="702265"/>
          <a:ext cx="2805553" cy="508862"/>
        </a:xfrm>
        <a:solidFill>
          <a:srgbClr val="0070C0"/>
        </a:solidFill>
      </dgm:spPr>
      <dgm:t>
        <a:bodyPr/>
        <a:lstStyle/>
        <a:p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Observatório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Desenvolvimento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          (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Março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/Abril – ODC e Janeiro/Abril - ODP)   </a:t>
          </a:r>
        </a:p>
      </dgm:t>
    </dgm:pt>
    <dgm:pt modelId="{BEEB4E66-F48A-40EF-B708-3F83E130C92B}" type="parTrans" cxnId="{8FDA92CF-7BD8-47FB-9EE0-1E2EDD872C0D}">
      <dgm:prSet/>
      <dgm:spPr/>
      <dgm:t>
        <a:bodyPr/>
        <a:lstStyle/>
        <a:p>
          <a:endParaRPr lang="en-US"/>
        </a:p>
      </dgm:t>
    </dgm:pt>
    <dgm:pt modelId="{94CD2EF1-5606-42EF-BEF9-FFF7B9DDBC7F}" type="sibTrans" cxnId="{8FDA92CF-7BD8-47FB-9EE0-1E2EDD872C0D}">
      <dgm:prSet/>
      <dgm:spPr>
        <a:xfrm>
          <a:off x="3586402" y="-16235"/>
          <a:ext cx="4811515" cy="4811515"/>
        </a:xfrm>
      </dgm:spPr>
      <dgm:t>
        <a:bodyPr/>
        <a:lstStyle/>
        <a:p>
          <a:endParaRPr lang="en-US"/>
        </a:p>
      </dgm:t>
    </dgm:pt>
    <dgm:pt modelId="{5A0D84D1-FC4F-490A-9D78-D7F97EA12C90}">
      <dgm:prSet custT="1"/>
      <dgm:spPr>
        <a:xfrm>
          <a:off x="2962640" y="4441304"/>
          <a:ext cx="1951607" cy="1024444"/>
        </a:xfrm>
        <a:solidFill>
          <a:srgbClr val="0070C0"/>
        </a:solidFill>
      </dgm:spPr>
      <dgm:t>
        <a:bodyPr/>
        <a:lstStyle/>
        <a:p>
          <a:pPr algn="ctr"/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Observatório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Desenvolvimento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          (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Setembro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/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Outubro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 – ODC e (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dirty="0">
              <a:latin typeface="Arial Narrow" panose="020B0606020202030204" pitchFamily="34" charset="0"/>
              <a:ea typeface="+mn-ea"/>
              <a:cs typeface="+mn-cs"/>
            </a:rPr>
            <a:t>/Agosto - ODP)   </a:t>
          </a:r>
          <a:endParaRPr lang="en-US" sz="1400" b="1" i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2AB99156-EDC2-4562-B0D8-9E8D10743AC0}" type="parTrans" cxnId="{6797327A-CD57-4A15-A83F-8050972063B8}">
      <dgm:prSet/>
      <dgm:spPr/>
      <dgm:t>
        <a:bodyPr/>
        <a:lstStyle/>
        <a:p>
          <a:endParaRPr lang="en-US"/>
        </a:p>
      </dgm:t>
    </dgm:pt>
    <dgm:pt modelId="{8832AEFA-91EE-4042-93F6-E53FCB37C277}" type="sibTrans" cxnId="{6797327A-CD57-4A15-A83F-8050972063B8}">
      <dgm:prSet/>
      <dgm:spPr>
        <a:xfrm>
          <a:off x="3321973" y="995340"/>
          <a:ext cx="4811515" cy="4811515"/>
        </a:xfrm>
      </dgm:spPr>
      <dgm:t>
        <a:bodyPr/>
        <a:lstStyle/>
        <a:p>
          <a:endParaRPr lang="en-US"/>
        </a:p>
      </dgm:t>
    </dgm:pt>
    <dgm:pt modelId="{16FBFC65-D905-4AC6-BF0C-DE588A02BD98}">
      <dgm:prSet phldrT="[Text]" custT="1"/>
      <dgm:spPr>
        <a:xfrm>
          <a:off x="6827013" y="2387394"/>
          <a:ext cx="2866405" cy="1504919"/>
        </a:xfrm>
        <a:solidFill>
          <a:srgbClr val="0070C0"/>
        </a:solidFill>
      </dgm:spPr>
      <dgm:t>
        <a:bodyPr/>
        <a:lstStyle/>
        <a:p>
          <a:pPr algn="ctr"/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Os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SREPs e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na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Cidade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de Maputo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devem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refor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ç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ar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coordena</a:t>
          </a:r>
          <a:r>
            <a:rPr lang="en-US" sz="1400" b="1" dirty="0" err="1">
              <a:latin typeface="Arial Narrow" panose="020B0606020202030204" pitchFamily="34" charset="0"/>
              <a:ea typeface="+mn-ea"/>
              <a:cs typeface="+mn-cs"/>
            </a:rPr>
            <a:t>ção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com o </a:t>
          </a:r>
          <a:r>
            <a:rPr lang="en-US" sz="1400" b="1" i="0" dirty="0" err="1">
              <a:latin typeface="Arial Narrow" panose="020B0606020202030204" pitchFamily="34" charset="0"/>
              <a:ea typeface="+mn-ea"/>
              <a:cs typeface="+mn-cs"/>
            </a:rPr>
            <a:t>Nível</a:t>
          </a:r>
          <a:r>
            <a:rPr lang="en-US" sz="1400" b="1" i="0" dirty="0">
              <a:latin typeface="Arial Narrow" panose="020B0606020202030204" pitchFamily="34" charset="0"/>
              <a:ea typeface="+mn-ea"/>
              <a:cs typeface="+mn-cs"/>
            </a:rPr>
            <a:t> Central </a:t>
          </a:r>
        </a:p>
        <a:p>
          <a:pPr algn="ctr"/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n-US" sz="1400" b="1" i="1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integração</a:t>
          </a:r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i="1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Actividades</a:t>
          </a:r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e </a:t>
          </a:r>
          <a:r>
            <a:rPr lang="en-US" sz="1400" b="1" i="1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Projectos</a:t>
          </a:r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i="1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serem</a:t>
          </a:r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i="1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implementados</a:t>
          </a:r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i="1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Nível</a:t>
          </a:r>
          <a:r>
            <a:rPr lang="en-US" sz="1400" b="1" i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Local no PESOE Sectorial)</a:t>
          </a:r>
        </a:p>
      </dgm:t>
    </dgm:pt>
    <dgm:pt modelId="{669BB8E0-7C05-4B79-B584-7C9F2AF77154}" type="parTrans" cxnId="{19EC57A1-2146-4D2F-A3A5-E8E7F434DDF8}">
      <dgm:prSet/>
      <dgm:spPr/>
      <dgm:t>
        <a:bodyPr/>
        <a:lstStyle/>
        <a:p>
          <a:endParaRPr lang="pt-PT"/>
        </a:p>
      </dgm:t>
    </dgm:pt>
    <dgm:pt modelId="{A3AD33AF-959E-4376-83D9-EDFDA9C1E679}" type="sibTrans" cxnId="{19EC57A1-2146-4D2F-A3A5-E8E7F434DDF8}">
      <dgm:prSet/>
      <dgm:spPr/>
      <dgm:t>
        <a:bodyPr/>
        <a:lstStyle/>
        <a:p>
          <a:endParaRPr lang="pt-PT"/>
        </a:p>
      </dgm:t>
    </dgm:pt>
    <dgm:pt modelId="{408EB409-0835-4788-9FD5-DE41AD8B6447}">
      <dgm:prSet phldrT="[Text]" custScaleX="289596" custScaleY="90244" custRadScaleRad="104499" custRadScaleInc="1521"/>
      <dgm:spPr>
        <a:xfrm>
          <a:off x="5187425" y="4406950"/>
          <a:ext cx="3319742" cy="1214386"/>
        </a:xfrm>
        <a:prstGeom prst="round2DiagRect">
          <a:avLst/>
        </a:prstGeom>
        <a:solidFill>
          <a:srgbClr val="0070C0"/>
        </a:solidFill>
      </dgm:spPr>
      <dgm:t>
        <a:bodyPr/>
        <a:lstStyle/>
        <a:p>
          <a:endParaRPr lang="en-US"/>
        </a:p>
      </dgm:t>
    </dgm:pt>
    <dgm:pt modelId="{0ABDFF6E-22BB-4CDD-B3FB-55EA48B86770}" type="parTrans" cxnId="{5292F7FB-F39F-4AE7-B1CC-E59DC86D3058}">
      <dgm:prSet/>
      <dgm:spPr/>
      <dgm:t>
        <a:bodyPr/>
        <a:lstStyle/>
        <a:p>
          <a:endParaRPr lang="en-US"/>
        </a:p>
      </dgm:t>
    </dgm:pt>
    <dgm:pt modelId="{6DE31459-456A-47E3-8EFD-CC0D466206B1}" type="sibTrans" cxnId="{5292F7FB-F39F-4AE7-B1CC-E59DC86D3058}">
      <dgm:prSet/>
      <dgm:spPr>
        <a:prstGeom prst="blockArc">
          <a:avLst>
            <a:gd name="adj1" fmla="val 3198409"/>
            <a:gd name="adj2" fmla="val 7744847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21226051-289F-4ABD-AFDF-BD33F96B6775}">
      <dgm:prSet phldrT="[Text]" custScaleX="289596" custScaleY="90244" custRadScaleRad="104499" custRadScaleInc="1521"/>
      <dgm:spPr>
        <a:xfrm>
          <a:off x="5187425" y="4406950"/>
          <a:ext cx="3319742" cy="1214386"/>
        </a:xfrm>
        <a:prstGeom prst="round2DiagRect">
          <a:avLst/>
        </a:prstGeom>
        <a:solidFill>
          <a:srgbClr val="0070C0"/>
        </a:solidFill>
      </dgm:spPr>
      <dgm:t>
        <a:bodyPr/>
        <a:lstStyle/>
        <a:p>
          <a:endParaRPr lang="en-US"/>
        </a:p>
      </dgm:t>
    </dgm:pt>
    <dgm:pt modelId="{FF00C6B5-0928-4F09-9CAB-609F1CFD72FD}" type="parTrans" cxnId="{944D053E-0023-450A-ACBE-E0A21F23152B}">
      <dgm:prSet/>
      <dgm:spPr/>
      <dgm:t>
        <a:bodyPr/>
        <a:lstStyle/>
        <a:p>
          <a:endParaRPr lang="en-US"/>
        </a:p>
      </dgm:t>
    </dgm:pt>
    <dgm:pt modelId="{5777BDB9-EDBE-416C-8ADB-0BF14BBB84B2}" type="sibTrans" cxnId="{944D053E-0023-450A-ACBE-E0A21F23152B}">
      <dgm:prSet/>
      <dgm:spPr>
        <a:prstGeom prst="blockArc">
          <a:avLst>
            <a:gd name="adj1" fmla="val 3198409"/>
            <a:gd name="adj2" fmla="val 7744847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E66D1491-1BCE-4767-A8DA-DA24E9EB9376}">
      <dgm:prSet custT="1"/>
      <dgm:spPr>
        <a:solidFill>
          <a:srgbClr val="0070C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PO-OGDP para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aprova</a:t>
          </a:r>
          <a:r>
            <a:rPr lang="en-US" sz="1400" b="1" kern="1200" dirty="0" err="1">
              <a:latin typeface="Calibri"/>
              <a:ea typeface="+mn-ea"/>
              <a:cs typeface="+mn-cs"/>
            </a:rPr>
            <a:t>ç</a:t>
          </a:r>
          <a:r>
            <a:rPr lang="en-US" sz="1400" b="1" kern="1200" dirty="0" err="1">
              <a:latin typeface="Bookman Old Style"/>
              <a:ea typeface="+mn-ea"/>
              <a:cs typeface="+mn-cs"/>
            </a:rPr>
            <a:t>ã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pela AP (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até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30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),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PO-OGDP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MEF (01 de Agosto)</a:t>
          </a:r>
          <a:endParaRPr lang="en-US" sz="1400" b="1" kern="1200" dirty="0">
            <a:solidFill>
              <a:prstClr val="white"/>
            </a:solidFill>
            <a:latin typeface="Arial Narrow" panose="020B0606020202030204" pitchFamily="34" charset="0"/>
            <a:ea typeface="Arial Unicode MS"/>
            <a:cs typeface="+mn-cs"/>
          </a:endParaRPr>
        </a:p>
      </dgm:t>
    </dgm:pt>
    <dgm:pt modelId="{88883DD2-D42A-42A8-866E-7898FD81DF11}" type="parTrans" cxnId="{4F35EE42-8E25-4205-B616-0B7B0C77B7CD}">
      <dgm:prSet/>
      <dgm:spPr/>
      <dgm:t>
        <a:bodyPr/>
        <a:lstStyle/>
        <a:p>
          <a:endParaRPr lang="en-US"/>
        </a:p>
      </dgm:t>
    </dgm:pt>
    <dgm:pt modelId="{101D46EA-8826-4183-A25E-67A7EBFD9AC7}" type="sibTrans" cxnId="{4F35EE42-8E25-4205-B616-0B7B0C77B7CD}">
      <dgm:prSet/>
      <dgm:spPr/>
      <dgm:t>
        <a:bodyPr/>
        <a:lstStyle/>
        <a:p>
          <a:endParaRPr lang="en-US"/>
        </a:p>
      </dgm:t>
    </dgm:pt>
    <dgm:pt modelId="{C110C6A9-30E6-4C91-9D80-70E5BD5D568F}" type="pres">
      <dgm:prSet presAssocID="{64C7429E-B91F-4B57-AB38-2A2BE3CA44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E735C-7B32-45FD-93C4-89D27713B2EC}" type="pres">
      <dgm:prSet presAssocID="{5FC32357-0AD2-4A9C-90E8-FC65DA5F4AE0}" presName="centerShape" presStyleLbl="node0" presStyleIdx="0" presStyleCnt="1" custScaleX="227721" custScaleY="133071" custLinFactNeighborX="426" custLinFactNeighborY="-427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438D4B7-D8FD-4D44-8052-7C06DAE63278}" type="pres">
      <dgm:prSet presAssocID="{8DDB8184-3E50-4AA8-88D6-B2D59CE98DE5}" presName="node" presStyleLbl="node1" presStyleIdx="0" presStyleCnt="11" custScaleX="230530" custScaleY="75318" custRadScaleRad="105444" custRadScaleInc="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1373255-92A2-4CDF-9A37-D86CC3E7D4F5}" type="pres">
      <dgm:prSet presAssocID="{8DDB8184-3E50-4AA8-88D6-B2D59CE98DE5}" presName="dummy" presStyleCnt="0"/>
      <dgm:spPr/>
    </dgm:pt>
    <dgm:pt modelId="{D5B7ADA4-FA54-4AA3-B92C-ADC12DF7AC51}" type="pres">
      <dgm:prSet presAssocID="{DF1B798D-B071-4F8C-95CD-DFC6C986784B}" presName="sibTrans" presStyleLbl="sibTrans2D1" presStyleIdx="0" presStyleCnt="11" custLinFactNeighborX="-1171"/>
      <dgm:spPr>
        <a:prstGeom prst="blockArc">
          <a:avLst>
            <a:gd name="adj1" fmla="val 15549191"/>
            <a:gd name="adj2" fmla="val 18897800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0029EC20-720B-4194-B3A4-6E00C2F88EF9}" type="pres">
      <dgm:prSet presAssocID="{C2BED339-2B0A-4130-B05C-5A7FC3D95603}" presName="node" presStyleLbl="node1" presStyleIdx="1" presStyleCnt="11" custScaleX="216531" custScaleY="79032" custRadScaleRad="146092" custRadScaleInc="11357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57990558-CB70-44D4-9290-B3E16EAD61CF}" type="pres">
      <dgm:prSet presAssocID="{C2BED339-2B0A-4130-B05C-5A7FC3D95603}" presName="dummy" presStyleCnt="0"/>
      <dgm:spPr/>
    </dgm:pt>
    <dgm:pt modelId="{2B7090A5-6A72-494D-8291-47927B6369F6}" type="pres">
      <dgm:prSet presAssocID="{94CD2EF1-5606-42EF-BEF9-FFF7B9DDBC7F}" presName="sibTrans" presStyleLbl="sibTrans2D1" presStyleIdx="1" presStyleCnt="11"/>
      <dgm:spPr>
        <a:prstGeom prst="blockArc">
          <a:avLst>
            <a:gd name="adj1" fmla="val 19366899"/>
            <a:gd name="adj2" fmla="val 20788092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3D6B4E4C-BA1B-4030-8566-E4002D16CE95}" type="pres">
      <dgm:prSet presAssocID="{A655A74C-1DC7-4C74-BA96-9F3B0AA713A1}" presName="node" presStyleLbl="node1" presStyleIdx="2" presStyleCnt="11" custScaleX="304929" custScaleY="143048" custRadScaleRad="140229" custRadScaleInc="1049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D0A645B-63C9-42E1-BEE2-01E6E1EE1550}" type="pres">
      <dgm:prSet presAssocID="{A655A74C-1DC7-4C74-BA96-9F3B0AA713A1}" presName="dummy" presStyleCnt="0"/>
      <dgm:spPr/>
    </dgm:pt>
    <dgm:pt modelId="{A10EAE0E-9028-4D94-B8ED-110F420D321D}" type="pres">
      <dgm:prSet presAssocID="{E724CDDD-1BF1-40E8-A4A7-CA7777E24221}" presName="sibTrans" presStyleLbl="sibTrans2D1" presStyleIdx="2" presStyleCnt="11" custLinFactNeighborX="811" custLinFactNeighborY="1628"/>
      <dgm:spPr>
        <a:prstGeom prst="blockArc">
          <a:avLst>
            <a:gd name="adj1" fmla="val 20732986"/>
            <a:gd name="adj2" fmla="val 1051752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417EDDB1-6649-4753-BE90-DCBA3953D4CF}" type="pres">
      <dgm:prSet presAssocID="{DB6DD736-89BF-4041-A307-7B9B06DC48F5}" presName="node" presStyleLbl="node1" presStyleIdx="3" presStyleCnt="11" custScaleX="325118" custScaleY="180138" custRadScaleRad="133340" custRadScaleInc="-5769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95667EE0-95AE-43A8-ADE3-D5C9FDF2DE24}" type="pres">
      <dgm:prSet presAssocID="{DB6DD736-89BF-4041-A307-7B9B06DC48F5}" presName="dummy" presStyleCnt="0"/>
      <dgm:spPr/>
    </dgm:pt>
    <dgm:pt modelId="{D26B8F55-9040-455C-BBCA-0850F034A9D4}" type="pres">
      <dgm:prSet presAssocID="{3D56D83B-D991-4E45-B0B2-5624BC9ED1F0}" presName="sibTrans" presStyleLbl="sibTrans2D1" presStyleIdx="3" presStyleCnt="11"/>
      <dgm:spPr>
        <a:prstGeom prst="blockArc">
          <a:avLst>
            <a:gd name="adj1" fmla="val 438777"/>
            <a:gd name="adj2" fmla="val 4002490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C0895DBF-EA00-4165-A9D3-F1BF95EDBE21}" type="pres">
      <dgm:prSet presAssocID="{16FBFC65-D905-4AC6-BF0C-DE588A02BD98}" presName="node" presStyleLbl="node1" presStyleIdx="4" presStyleCnt="11" custScaleX="351780" custScaleY="170422" custRadScaleRad="128178" custRadScaleInc="-6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4E1D3-183A-44EE-9591-3B3E793A4A4C}" type="pres">
      <dgm:prSet presAssocID="{16FBFC65-D905-4AC6-BF0C-DE588A02BD98}" presName="dummy" presStyleCnt="0"/>
      <dgm:spPr/>
    </dgm:pt>
    <dgm:pt modelId="{327F3C26-D28D-4933-9A70-CFF0D3206DC4}" type="pres">
      <dgm:prSet presAssocID="{A3AD33AF-959E-4376-83D9-EDFDA9C1E679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F6392046-1393-4F04-94CE-0400D34761C9}" type="pres">
      <dgm:prSet presAssocID="{D4F2C1A6-AC4F-4AE1-8DB4-73742A5AE01D}" presName="node" presStyleLbl="node1" presStyleIdx="5" presStyleCnt="11" custScaleX="289596" custScaleY="90244" custRadScaleRad="103357" custRadScaleInc="15742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EF563E6-D95E-4954-8CA1-35A5C1A6A8F1}" type="pres">
      <dgm:prSet presAssocID="{D4F2C1A6-AC4F-4AE1-8DB4-73742A5AE01D}" presName="dummy" presStyleCnt="0"/>
      <dgm:spPr/>
    </dgm:pt>
    <dgm:pt modelId="{875E0642-C509-4D7E-9335-D0F93B2742D9}" type="pres">
      <dgm:prSet presAssocID="{FFC51FCB-19F2-4D0F-91EF-91524BA4E28A}" presName="sibTrans" presStyleLbl="sibTrans2D1" presStyleIdx="5" presStyleCnt="11"/>
      <dgm:spPr>
        <a:prstGeom prst="blockArc">
          <a:avLst>
            <a:gd name="adj1" fmla="val 3198409"/>
            <a:gd name="adj2" fmla="val 7744847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633B5505-4854-4CBC-A065-D40F13E59F6D}" type="pres">
      <dgm:prSet presAssocID="{E66D1491-1BCE-4767-A8DA-DA24E9EB9376}" presName="node" presStyleLbl="node1" presStyleIdx="6" presStyleCnt="11" custScaleX="296378" custScaleY="156803" custRadScaleRad="123562" custRadScaleInc="359560">
        <dgm:presLayoutVars>
          <dgm:bulletEnabled val="1"/>
        </dgm:presLayoutVars>
      </dgm:prSet>
      <dgm:spPr>
        <a:xfrm>
          <a:off x="2736311" y="4936359"/>
          <a:ext cx="953374" cy="953374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9532659-0DDB-4148-ADF5-EC8DB821D7C6}" type="pres">
      <dgm:prSet presAssocID="{E66D1491-1BCE-4767-A8DA-DA24E9EB9376}" presName="dummy" presStyleCnt="0"/>
      <dgm:spPr/>
    </dgm:pt>
    <dgm:pt modelId="{3063D2B9-6CA5-4143-AD54-1EA4F1421D62}" type="pres">
      <dgm:prSet presAssocID="{101D46EA-8826-4183-A25E-67A7EBFD9AC7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DE76FC08-802D-4857-A84E-A7580A16EB9E}" type="pres">
      <dgm:prSet presAssocID="{5A0D84D1-FC4F-490A-9D78-D7F97EA12C90}" presName="node" presStyleLbl="node1" presStyleIdx="7" presStyleCnt="11" custScaleX="305428" custScaleY="94357" custRadScaleRad="131506" custRadScaleInc="28952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301A2DE-960C-4E69-8ED5-F78975B9C5CE}" type="pres">
      <dgm:prSet presAssocID="{5A0D84D1-FC4F-490A-9D78-D7F97EA12C90}" presName="dummy" presStyleCnt="0"/>
      <dgm:spPr/>
    </dgm:pt>
    <dgm:pt modelId="{56D16199-8637-46A8-8DF5-BEBAC6E2381B}" type="pres">
      <dgm:prSet presAssocID="{8832AEFA-91EE-4042-93F6-E53FCB37C277}" presName="sibTrans" presStyleLbl="sibTrans2D1" presStyleIdx="7" presStyleCnt="11"/>
      <dgm:spPr>
        <a:prstGeom prst="blockArc">
          <a:avLst>
            <a:gd name="adj1" fmla="val 8343259"/>
            <a:gd name="adj2" fmla="val 10492340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C755E364-2797-48E9-B405-34E9FE38C13F}" type="pres">
      <dgm:prSet presAssocID="{224B6FED-535E-4456-887D-073EDAC9CC24}" presName="node" presStyleLbl="node1" presStyleIdx="8" presStyleCnt="11" custScaleX="271252" custScaleY="83332" custRadScaleRad="137833" custRadScaleInc="16482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92D92DFF-CA91-45D6-8A53-C84F5FBA2D72}" type="pres">
      <dgm:prSet presAssocID="{224B6FED-535E-4456-887D-073EDAC9CC24}" presName="dummy" presStyleCnt="0"/>
      <dgm:spPr/>
    </dgm:pt>
    <dgm:pt modelId="{12F5B3F3-56E1-49C0-8CE9-B6026C05F305}" type="pres">
      <dgm:prSet presAssocID="{D05BBFA2-45D2-4C35-94B7-CCB02E2A1C27}" presName="sibTrans" presStyleLbl="sibTrans2D1" presStyleIdx="8" presStyleCnt="11"/>
      <dgm:spPr>
        <a:prstGeom prst="blockArc">
          <a:avLst>
            <a:gd name="adj1" fmla="val 9442292"/>
            <a:gd name="adj2" fmla="val 11421801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A6778D30-C173-456C-9F30-7B71C81B8686}" type="pres">
      <dgm:prSet presAssocID="{1EE1FD25-468E-47C1-A86C-C0FB656FE87D}" presName="node" presStyleLbl="node1" presStyleIdx="9" presStyleCnt="11" custScaleX="236236" custScaleY="100653" custRadScaleRad="142156" custRadScaleInc="2807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BD82BE4-CA8D-45BA-AC11-7B0FED963382}" type="pres">
      <dgm:prSet presAssocID="{1EE1FD25-468E-47C1-A86C-C0FB656FE87D}" presName="dummy" presStyleCnt="0"/>
      <dgm:spPr/>
    </dgm:pt>
    <dgm:pt modelId="{7D0FAA7C-ADC9-41AB-9739-EC29073A5B4C}" type="pres">
      <dgm:prSet presAssocID="{6D2D9E5E-2171-4EBC-BFDC-58D4E70A9974}" presName="sibTrans" presStyleLbl="sibTrans2D1" presStyleIdx="9" presStyleCnt="11"/>
      <dgm:spPr>
        <a:prstGeom prst="blockArc">
          <a:avLst>
            <a:gd name="adj1" fmla="val 10890003"/>
            <a:gd name="adj2" fmla="val 12534617"/>
            <a:gd name="adj3" fmla="val 3066"/>
          </a:avLst>
        </a:prstGeom>
      </dgm:spPr>
      <dgm:t>
        <a:bodyPr/>
        <a:lstStyle/>
        <a:p>
          <a:endParaRPr lang="en-US"/>
        </a:p>
      </dgm:t>
    </dgm:pt>
    <dgm:pt modelId="{44B81B14-586F-4F3F-B5CD-B702D976D8C7}" type="pres">
      <dgm:prSet presAssocID="{E3C4B70D-C1BC-4AEE-9C48-026B5CED064E}" presName="node" presStyleLbl="node1" presStyleIdx="10" presStyleCnt="11" custScaleX="168814" custScaleY="71042" custRadScaleRad="141623" custRadScaleInc="-7646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967FC1E1-6A33-46C0-A7A7-DB45AE9338B8}" type="pres">
      <dgm:prSet presAssocID="{E3C4B70D-C1BC-4AEE-9C48-026B5CED064E}" presName="dummy" presStyleCnt="0"/>
      <dgm:spPr/>
    </dgm:pt>
    <dgm:pt modelId="{EBED13AD-71FA-4288-9E04-E6CECC4241B1}" type="pres">
      <dgm:prSet presAssocID="{2EB0E188-27CE-4345-B48D-4AD9F278CD92}" presName="sibTrans" presStyleLbl="sibTrans2D1" presStyleIdx="10" presStyleCnt="11"/>
      <dgm:spPr>
        <a:prstGeom prst="blockArc">
          <a:avLst>
            <a:gd name="adj1" fmla="val 13071978"/>
            <a:gd name="adj2" fmla="val 16738715"/>
            <a:gd name="adj3" fmla="val 3066"/>
          </a:avLst>
        </a:prstGeom>
      </dgm:spPr>
      <dgm:t>
        <a:bodyPr/>
        <a:lstStyle/>
        <a:p>
          <a:endParaRPr lang="en-US"/>
        </a:p>
      </dgm:t>
    </dgm:pt>
  </dgm:ptLst>
  <dgm:cxnLst>
    <dgm:cxn modelId="{4B908F0B-5F9C-4346-911F-343847C7988F}" type="presOf" srcId="{A655A74C-1DC7-4C74-BA96-9F3B0AA713A1}" destId="{3D6B4E4C-BA1B-4030-8566-E4002D16CE95}" srcOrd="0" destOrd="0" presId="urn:microsoft.com/office/officeart/2005/8/layout/radial6"/>
    <dgm:cxn modelId="{C606A27B-5A6C-4B46-8837-A016A5FC76A6}" srcId="{64C7429E-B91F-4B57-AB38-2A2BE3CA447E}" destId="{5FC32357-0AD2-4A9C-90E8-FC65DA5F4AE0}" srcOrd="0" destOrd="0" parTransId="{43251703-3AF7-4407-A91B-60D4826BD4F5}" sibTransId="{D2C9ECE1-AC4B-4EC3-855B-7446E0143749}"/>
    <dgm:cxn modelId="{0B114FF9-E44F-4B93-A367-607A308D2FD4}" srcId="{5FC32357-0AD2-4A9C-90E8-FC65DA5F4AE0}" destId="{D4F2C1A6-AC4F-4AE1-8DB4-73742A5AE01D}" srcOrd="5" destOrd="0" parTransId="{BE54DCC6-4BF3-403E-BFB8-D9CFD0C644CA}" sibTransId="{FFC51FCB-19F2-4D0F-91EF-91524BA4E28A}"/>
    <dgm:cxn modelId="{A63C2656-508C-449A-B6CC-E0690DEFD144}" type="presOf" srcId="{D4F2C1A6-AC4F-4AE1-8DB4-73742A5AE01D}" destId="{F6392046-1393-4F04-94CE-0400D34761C9}" srcOrd="0" destOrd="0" presId="urn:microsoft.com/office/officeart/2005/8/layout/radial6"/>
    <dgm:cxn modelId="{B3B83DEB-5810-44A5-956A-5E0E6506E2F0}" type="presOf" srcId="{6D2D9E5E-2171-4EBC-BFDC-58D4E70A9974}" destId="{7D0FAA7C-ADC9-41AB-9739-EC29073A5B4C}" srcOrd="0" destOrd="0" presId="urn:microsoft.com/office/officeart/2005/8/layout/radial6"/>
    <dgm:cxn modelId="{9587AD96-B396-4C0B-9F90-093DDE60330C}" type="presOf" srcId="{DF1B798D-B071-4F8C-95CD-DFC6C986784B}" destId="{D5B7ADA4-FA54-4AA3-B92C-ADC12DF7AC51}" srcOrd="0" destOrd="0" presId="urn:microsoft.com/office/officeart/2005/8/layout/radial6"/>
    <dgm:cxn modelId="{0AD56DBE-F8B4-407B-9678-039628FF9651}" type="presOf" srcId="{8DDB8184-3E50-4AA8-88D6-B2D59CE98DE5}" destId="{3438D4B7-D8FD-4D44-8052-7C06DAE63278}" srcOrd="0" destOrd="0" presId="urn:microsoft.com/office/officeart/2005/8/layout/radial6"/>
    <dgm:cxn modelId="{0D9D9E3A-1FE4-4515-9DE9-D9BB596CF670}" type="presOf" srcId="{1EE1FD25-468E-47C1-A86C-C0FB656FE87D}" destId="{A6778D30-C173-456C-9F30-7B71C81B8686}" srcOrd="0" destOrd="0" presId="urn:microsoft.com/office/officeart/2005/8/layout/radial6"/>
    <dgm:cxn modelId="{E15F115C-340B-4B90-AD16-36D3215E0558}" type="presOf" srcId="{101D46EA-8826-4183-A25E-67A7EBFD9AC7}" destId="{3063D2B9-6CA5-4143-AD54-1EA4F1421D62}" srcOrd="0" destOrd="0" presId="urn:microsoft.com/office/officeart/2005/8/layout/radial6"/>
    <dgm:cxn modelId="{F2DCDEB2-3DFA-4673-8309-A75EB70D870B}" type="presOf" srcId="{E3C4B70D-C1BC-4AEE-9C48-026B5CED064E}" destId="{44B81B14-586F-4F3F-B5CD-B702D976D8C7}" srcOrd="0" destOrd="0" presId="urn:microsoft.com/office/officeart/2005/8/layout/radial6"/>
    <dgm:cxn modelId="{FB3D2CE2-1354-440D-9307-6F8216F03573}" srcId="{5FC32357-0AD2-4A9C-90E8-FC65DA5F4AE0}" destId="{DB6DD736-89BF-4041-A307-7B9B06DC48F5}" srcOrd="3" destOrd="0" parTransId="{691C0334-D645-46BC-9DC0-477123A65DF2}" sibTransId="{3D56D83B-D991-4E45-B0B2-5624BC9ED1F0}"/>
    <dgm:cxn modelId="{4F35EE42-8E25-4205-B616-0B7B0C77B7CD}" srcId="{5FC32357-0AD2-4A9C-90E8-FC65DA5F4AE0}" destId="{E66D1491-1BCE-4767-A8DA-DA24E9EB9376}" srcOrd="6" destOrd="0" parTransId="{88883DD2-D42A-42A8-866E-7898FD81DF11}" sibTransId="{101D46EA-8826-4183-A25E-67A7EBFD9AC7}"/>
    <dgm:cxn modelId="{25E5E636-BEEB-4A5D-8E6F-0C1B73602A85}" type="presOf" srcId="{94CD2EF1-5606-42EF-BEF9-FFF7B9DDBC7F}" destId="{2B7090A5-6A72-494D-8291-47927B6369F6}" srcOrd="0" destOrd="0" presId="urn:microsoft.com/office/officeart/2005/8/layout/radial6"/>
    <dgm:cxn modelId="{BF81BB51-1D7C-49AB-B94A-E93E07E25687}" type="presOf" srcId="{224B6FED-535E-4456-887D-073EDAC9CC24}" destId="{C755E364-2797-48E9-B405-34E9FE38C13F}" srcOrd="0" destOrd="0" presId="urn:microsoft.com/office/officeart/2005/8/layout/radial6"/>
    <dgm:cxn modelId="{5A1A64A1-170B-4EDE-8B66-451C0CDB2F01}" srcId="{5FC32357-0AD2-4A9C-90E8-FC65DA5F4AE0}" destId="{A655A74C-1DC7-4C74-BA96-9F3B0AA713A1}" srcOrd="2" destOrd="0" parTransId="{9D191DCE-8EF7-4ECE-A73C-434A14CA0E53}" sibTransId="{E724CDDD-1BF1-40E8-A4A7-CA7777E24221}"/>
    <dgm:cxn modelId="{9384F7C9-A016-4792-B0B1-1589C635F233}" type="presOf" srcId="{5FC32357-0AD2-4A9C-90E8-FC65DA5F4AE0}" destId="{064E735C-7B32-45FD-93C4-89D27713B2EC}" srcOrd="0" destOrd="0" presId="urn:microsoft.com/office/officeart/2005/8/layout/radial6"/>
    <dgm:cxn modelId="{ED1305BE-3886-421D-B4A2-503FDE174BD4}" srcId="{5FC32357-0AD2-4A9C-90E8-FC65DA5F4AE0}" destId="{8DDB8184-3E50-4AA8-88D6-B2D59CE98DE5}" srcOrd="0" destOrd="0" parTransId="{F8A52D08-9DF7-4332-BB0B-25443D19DDA5}" sibTransId="{DF1B798D-B071-4F8C-95CD-DFC6C986784B}"/>
    <dgm:cxn modelId="{58524F97-D6F9-4DFC-A8E8-76B31D04D770}" type="presOf" srcId="{A3AD33AF-959E-4376-83D9-EDFDA9C1E679}" destId="{327F3C26-D28D-4933-9A70-CFF0D3206DC4}" srcOrd="0" destOrd="0" presId="urn:microsoft.com/office/officeart/2005/8/layout/radial6"/>
    <dgm:cxn modelId="{6797327A-CD57-4A15-A83F-8050972063B8}" srcId="{5FC32357-0AD2-4A9C-90E8-FC65DA5F4AE0}" destId="{5A0D84D1-FC4F-490A-9D78-D7F97EA12C90}" srcOrd="7" destOrd="0" parTransId="{2AB99156-EDC2-4562-B0D8-9E8D10743AC0}" sibTransId="{8832AEFA-91EE-4042-93F6-E53FCB37C277}"/>
    <dgm:cxn modelId="{CB1D14E6-E176-4A35-AC58-1E3381E0696E}" srcId="{64C7429E-B91F-4B57-AB38-2A2BE3CA447E}" destId="{004C3146-FC2B-40EE-B6D5-34316EDFD2BA}" srcOrd="1" destOrd="0" parTransId="{71A62E30-FC4F-49AF-9A5C-19ACAB4A40DA}" sibTransId="{04231B94-BA20-4FB5-9B3C-C40C328E9A57}"/>
    <dgm:cxn modelId="{D25BDBDA-3EE1-4054-BAAF-A2FFD93D9D27}" srcId="{5FC32357-0AD2-4A9C-90E8-FC65DA5F4AE0}" destId="{1EE1FD25-468E-47C1-A86C-C0FB656FE87D}" srcOrd="9" destOrd="0" parTransId="{35F4CD49-64E7-4599-AB46-4752769CBE53}" sibTransId="{6D2D9E5E-2171-4EBC-BFDC-58D4E70A9974}"/>
    <dgm:cxn modelId="{1558C270-322A-4C85-BA04-525D06724429}" type="presOf" srcId="{FFC51FCB-19F2-4D0F-91EF-91524BA4E28A}" destId="{875E0642-C509-4D7E-9335-D0F93B2742D9}" srcOrd="0" destOrd="0" presId="urn:microsoft.com/office/officeart/2005/8/layout/radial6"/>
    <dgm:cxn modelId="{699FCD4B-9FC7-4E72-BFC5-0230504813EF}" type="presOf" srcId="{3D56D83B-D991-4E45-B0B2-5624BC9ED1F0}" destId="{D26B8F55-9040-455C-BBCA-0850F034A9D4}" srcOrd="0" destOrd="0" presId="urn:microsoft.com/office/officeart/2005/8/layout/radial6"/>
    <dgm:cxn modelId="{19EC57A1-2146-4D2F-A3A5-E8E7F434DDF8}" srcId="{5FC32357-0AD2-4A9C-90E8-FC65DA5F4AE0}" destId="{16FBFC65-D905-4AC6-BF0C-DE588A02BD98}" srcOrd="4" destOrd="0" parTransId="{669BB8E0-7C05-4B79-B584-7C9F2AF77154}" sibTransId="{A3AD33AF-959E-4376-83D9-EDFDA9C1E679}"/>
    <dgm:cxn modelId="{7C429070-1EAD-4C04-96BE-540AF47FA042}" type="presOf" srcId="{5A0D84D1-FC4F-490A-9D78-D7F97EA12C90}" destId="{DE76FC08-802D-4857-A84E-A7580A16EB9E}" srcOrd="0" destOrd="0" presId="urn:microsoft.com/office/officeart/2005/8/layout/radial6"/>
    <dgm:cxn modelId="{EEBD7645-4FA8-4FE2-90DD-07FFF2C1FCEC}" type="presOf" srcId="{D05BBFA2-45D2-4C35-94B7-CCB02E2A1C27}" destId="{12F5B3F3-56E1-49C0-8CE9-B6026C05F305}" srcOrd="0" destOrd="0" presId="urn:microsoft.com/office/officeart/2005/8/layout/radial6"/>
    <dgm:cxn modelId="{65A3C396-C214-4CB4-87E0-F023A1864F4C}" type="presOf" srcId="{C2BED339-2B0A-4130-B05C-5A7FC3D95603}" destId="{0029EC20-720B-4194-B3A4-6E00C2F88EF9}" srcOrd="0" destOrd="0" presId="urn:microsoft.com/office/officeart/2005/8/layout/radial6"/>
    <dgm:cxn modelId="{811A3AF2-7731-4A0F-8859-F7796679F223}" type="presOf" srcId="{16FBFC65-D905-4AC6-BF0C-DE588A02BD98}" destId="{C0895DBF-EA00-4165-A9D3-F1BF95EDBE21}" srcOrd="0" destOrd="0" presId="urn:microsoft.com/office/officeart/2005/8/layout/radial6"/>
    <dgm:cxn modelId="{3AEECB3D-A202-4401-BC53-75F943938D80}" srcId="{5FC32357-0AD2-4A9C-90E8-FC65DA5F4AE0}" destId="{224B6FED-535E-4456-887D-073EDAC9CC24}" srcOrd="8" destOrd="0" parTransId="{F215AD35-1857-4C29-BBDB-1330A327D0E2}" sibTransId="{D05BBFA2-45D2-4C35-94B7-CCB02E2A1C27}"/>
    <dgm:cxn modelId="{1C5240F4-11DE-42CC-AD67-80CDEF2BACAD}" type="presOf" srcId="{DB6DD736-89BF-4041-A307-7B9B06DC48F5}" destId="{417EDDB1-6649-4753-BE90-DCBA3953D4CF}" srcOrd="0" destOrd="0" presId="urn:microsoft.com/office/officeart/2005/8/layout/radial6"/>
    <dgm:cxn modelId="{35667389-FD7B-4E1F-B074-3F51BB90E48E}" type="presOf" srcId="{E724CDDD-1BF1-40E8-A4A7-CA7777E24221}" destId="{A10EAE0E-9028-4D94-B8ED-110F420D321D}" srcOrd="0" destOrd="0" presId="urn:microsoft.com/office/officeart/2005/8/layout/radial6"/>
    <dgm:cxn modelId="{944D053E-0023-450A-ACBE-E0A21F23152B}" srcId="{64C7429E-B91F-4B57-AB38-2A2BE3CA447E}" destId="{21226051-289F-4ABD-AFDF-BD33F96B6775}" srcOrd="3" destOrd="0" parTransId="{FF00C6B5-0928-4F09-9CAB-609F1CFD72FD}" sibTransId="{5777BDB9-EDBE-416C-8ADB-0BF14BBB84B2}"/>
    <dgm:cxn modelId="{4958652A-955C-41FF-8013-42BDB480169D}" type="presOf" srcId="{2EB0E188-27CE-4345-B48D-4AD9F278CD92}" destId="{EBED13AD-71FA-4288-9E04-E6CECC4241B1}" srcOrd="0" destOrd="0" presId="urn:microsoft.com/office/officeart/2005/8/layout/radial6"/>
    <dgm:cxn modelId="{422273D9-4B92-4281-B52E-91079C598881}" type="presOf" srcId="{64C7429E-B91F-4B57-AB38-2A2BE3CA447E}" destId="{C110C6A9-30E6-4C91-9D80-70E5BD5D568F}" srcOrd="0" destOrd="0" presId="urn:microsoft.com/office/officeart/2005/8/layout/radial6"/>
    <dgm:cxn modelId="{2EB5ABC9-0DC6-42B4-A503-8D393EA9793E}" type="presOf" srcId="{E66D1491-1BCE-4767-A8DA-DA24E9EB9376}" destId="{633B5505-4854-4CBC-A065-D40F13E59F6D}" srcOrd="0" destOrd="0" presId="urn:microsoft.com/office/officeart/2005/8/layout/radial6"/>
    <dgm:cxn modelId="{1D404F63-4632-42DD-8FAB-1E1182DD44D3}" type="presOf" srcId="{8832AEFA-91EE-4042-93F6-E53FCB37C277}" destId="{56D16199-8637-46A8-8DF5-BEBAC6E2381B}" srcOrd="0" destOrd="0" presId="urn:microsoft.com/office/officeart/2005/8/layout/radial6"/>
    <dgm:cxn modelId="{5292F7FB-F39F-4AE7-B1CC-E59DC86D3058}" srcId="{64C7429E-B91F-4B57-AB38-2A2BE3CA447E}" destId="{408EB409-0835-4788-9FD5-DE41AD8B6447}" srcOrd="2" destOrd="0" parTransId="{0ABDFF6E-22BB-4CDD-B3FB-55EA48B86770}" sibTransId="{6DE31459-456A-47E3-8EFD-CC0D466206B1}"/>
    <dgm:cxn modelId="{53DA6230-E310-4F24-B5F7-003C9DC0F8EA}" srcId="{5FC32357-0AD2-4A9C-90E8-FC65DA5F4AE0}" destId="{E3C4B70D-C1BC-4AEE-9C48-026B5CED064E}" srcOrd="10" destOrd="0" parTransId="{7D98DBD3-5DC7-40E0-9014-1B6D14F51A99}" sibTransId="{2EB0E188-27CE-4345-B48D-4AD9F278CD92}"/>
    <dgm:cxn modelId="{8FDA92CF-7BD8-47FB-9EE0-1E2EDD872C0D}" srcId="{5FC32357-0AD2-4A9C-90E8-FC65DA5F4AE0}" destId="{C2BED339-2B0A-4130-B05C-5A7FC3D95603}" srcOrd="1" destOrd="0" parTransId="{BEEB4E66-F48A-40EF-B708-3F83E130C92B}" sibTransId="{94CD2EF1-5606-42EF-BEF9-FFF7B9DDBC7F}"/>
    <dgm:cxn modelId="{F52F4C77-F0EE-40FD-8017-BDFE00792F48}" type="presParOf" srcId="{C110C6A9-30E6-4C91-9D80-70E5BD5D568F}" destId="{064E735C-7B32-45FD-93C4-89D27713B2EC}" srcOrd="0" destOrd="0" presId="urn:microsoft.com/office/officeart/2005/8/layout/radial6"/>
    <dgm:cxn modelId="{E0BE0DD9-1B71-42EA-9994-4702FFD26FE8}" type="presParOf" srcId="{C110C6A9-30E6-4C91-9D80-70E5BD5D568F}" destId="{3438D4B7-D8FD-4D44-8052-7C06DAE63278}" srcOrd="1" destOrd="0" presId="urn:microsoft.com/office/officeart/2005/8/layout/radial6"/>
    <dgm:cxn modelId="{E1708E9E-F5D1-4EE7-BD1C-1A9644B5BB33}" type="presParOf" srcId="{C110C6A9-30E6-4C91-9D80-70E5BD5D568F}" destId="{61373255-92A2-4CDF-9A37-D86CC3E7D4F5}" srcOrd="2" destOrd="0" presId="urn:microsoft.com/office/officeart/2005/8/layout/radial6"/>
    <dgm:cxn modelId="{C1CD332D-D224-47A0-8789-457AAE03AABA}" type="presParOf" srcId="{C110C6A9-30E6-4C91-9D80-70E5BD5D568F}" destId="{D5B7ADA4-FA54-4AA3-B92C-ADC12DF7AC51}" srcOrd="3" destOrd="0" presId="urn:microsoft.com/office/officeart/2005/8/layout/radial6"/>
    <dgm:cxn modelId="{EB76626D-E3AD-4B9B-9F51-D313B81F55A6}" type="presParOf" srcId="{C110C6A9-30E6-4C91-9D80-70E5BD5D568F}" destId="{0029EC20-720B-4194-B3A4-6E00C2F88EF9}" srcOrd="4" destOrd="0" presId="urn:microsoft.com/office/officeart/2005/8/layout/radial6"/>
    <dgm:cxn modelId="{6FA1CD61-4F17-4E00-AC09-61EED77A64BA}" type="presParOf" srcId="{C110C6A9-30E6-4C91-9D80-70E5BD5D568F}" destId="{57990558-CB70-44D4-9290-B3E16EAD61CF}" srcOrd="5" destOrd="0" presId="urn:microsoft.com/office/officeart/2005/8/layout/radial6"/>
    <dgm:cxn modelId="{A7A35E6C-A009-4182-8DB0-CA7C999AFDFC}" type="presParOf" srcId="{C110C6A9-30E6-4C91-9D80-70E5BD5D568F}" destId="{2B7090A5-6A72-494D-8291-47927B6369F6}" srcOrd="6" destOrd="0" presId="urn:microsoft.com/office/officeart/2005/8/layout/radial6"/>
    <dgm:cxn modelId="{849A438F-3EB1-4F87-977A-F557B639B719}" type="presParOf" srcId="{C110C6A9-30E6-4C91-9D80-70E5BD5D568F}" destId="{3D6B4E4C-BA1B-4030-8566-E4002D16CE95}" srcOrd="7" destOrd="0" presId="urn:microsoft.com/office/officeart/2005/8/layout/radial6"/>
    <dgm:cxn modelId="{D10F9240-D31B-4B9D-8D2E-A7BACBEBF11F}" type="presParOf" srcId="{C110C6A9-30E6-4C91-9D80-70E5BD5D568F}" destId="{0D0A645B-63C9-42E1-BEE2-01E6E1EE1550}" srcOrd="8" destOrd="0" presId="urn:microsoft.com/office/officeart/2005/8/layout/radial6"/>
    <dgm:cxn modelId="{4B3DF802-A8BC-48EE-B6B7-0EDB36B1F07A}" type="presParOf" srcId="{C110C6A9-30E6-4C91-9D80-70E5BD5D568F}" destId="{A10EAE0E-9028-4D94-B8ED-110F420D321D}" srcOrd="9" destOrd="0" presId="urn:microsoft.com/office/officeart/2005/8/layout/radial6"/>
    <dgm:cxn modelId="{410591B1-ED9D-4006-9C6E-A03C3B1F7BF8}" type="presParOf" srcId="{C110C6A9-30E6-4C91-9D80-70E5BD5D568F}" destId="{417EDDB1-6649-4753-BE90-DCBA3953D4CF}" srcOrd="10" destOrd="0" presId="urn:microsoft.com/office/officeart/2005/8/layout/radial6"/>
    <dgm:cxn modelId="{69CD3E4E-975E-4915-9885-4AE2D8CBB109}" type="presParOf" srcId="{C110C6A9-30E6-4C91-9D80-70E5BD5D568F}" destId="{95667EE0-95AE-43A8-ADE3-D5C9FDF2DE24}" srcOrd="11" destOrd="0" presId="urn:microsoft.com/office/officeart/2005/8/layout/radial6"/>
    <dgm:cxn modelId="{3356D980-1017-4786-917A-06016C86D397}" type="presParOf" srcId="{C110C6A9-30E6-4C91-9D80-70E5BD5D568F}" destId="{D26B8F55-9040-455C-BBCA-0850F034A9D4}" srcOrd="12" destOrd="0" presId="urn:microsoft.com/office/officeart/2005/8/layout/radial6"/>
    <dgm:cxn modelId="{A78F8639-B6A5-44B6-A4B2-0C0B57BFBA01}" type="presParOf" srcId="{C110C6A9-30E6-4C91-9D80-70E5BD5D568F}" destId="{C0895DBF-EA00-4165-A9D3-F1BF95EDBE21}" srcOrd="13" destOrd="0" presId="urn:microsoft.com/office/officeart/2005/8/layout/radial6"/>
    <dgm:cxn modelId="{C4519886-1254-4550-8E64-7A0F7A444856}" type="presParOf" srcId="{C110C6A9-30E6-4C91-9D80-70E5BD5D568F}" destId="{B314E1D3-183A-44EE-9591-3B3E793A4A4C}" srcOrd="14" destOrd="0" presId="urn:microsoft.com/office/officeart/2005/8/layout/radial6"/>
    <dgm:cxn modelId="{121E39DF-4E0B-4778-AE7E-92987486EAB6}" type="presParOf" srcId="{C110C6A9-30E6-4C91-9D80-70E5BD5D568F}" destId="{327F3C26-D28D-4933-9A70-CFF0D3206DC4}" srcOrd="15" destOrd="0" presId="urn:microsoft.com/office/officeart/2005/8/layout/radial6"/>
    <dgm:cxn modelId="{2C5F307F-FCF6-40AB-AAFB-BD31521E1865}" type="presParOf" srcId="{C110C6A9-30E6-4C91-9D80-70E5BD5D568F}" destId="{F6392046-1393-4F04-94CE-0400D34761C9}" srcOrd="16" destOrd="0" presId="urn:microsoft.com/office/officeart/2005/8/layout/radial6"/>
    <dgm:cxn modelId="{18F3C5DD-7B31-4943-A57D-270AD7FD68DB}" type="presParOf" srcId="{C110C6A9-30E6-4C91-9D80-70E5BD5D568F}" destId="{3EF563E6-D95E-4954-8CA1-35A5C1A6A8F1}" srcOrd="17" destOrd="0" presId="urn:microsoft.com/office/officeart/2005/8/layout/radial6"/>
    <dgm:cxn modelId="{AA6A7AE5-8E9B-4996-8DF3-7282FFE1081C}" type="presParOf" srcId="{C110C6A9-30E6-4C91-9D80-70E5BD5D568F}" destId="{875E0642-C509-4D7E-9335-D0F93B2742D9}" srcOrd="18" destOrd="0" presId="urn:microsoft.com/office/officeart/2005/8/layout/radial6"/>
    <dgm:cxn modelId="{751B43B0-DB70-4D96-B34D-FBBBB4F65CA9}" type="presParOf" srcId="{C110C6A9-30E6-4C91-9D80-70E5BD5D568F}" destId="{633B5505-4854-4CBC-A065-D40F13E59F6D}" srcOrd="19" destOrd="0" presId="urn:microsoft.com/office/officeart/2005/8/layout/radial6"/>
    <dgm:cxn modelId="{965CD346-C726-4DCE-AE78-7DD212B94EA8}" type="presParOf" srcId="{C110C6A9-30E6-4C91-9D80-70E5BD5D568F}" destId="{59532659-0DDB-4148-ADF5-EC8DB821D7C6}" srcOrd="20" destOrd="0" presId="urn:microsoft.com/office/officeart/2005/8/layout/radial6"/>
    <dgm:cxn modelId="{290919FB-2E09-4A6B-A24E-06F983D832D8}" type="presParOf" srcId="{C110C6A9-30E6-4C91-9D80-70E5BD5D568F}" destId="{3063D2B9-6CA5-4143-AD54-1EA4F1421D62}" srcOrd="21" destOrd="0" presId="urn:microsoft.com/office/officeart/2005/8/layout/radial6"/>
    <dgm:cxn modelId="{6B752916-2A11-4554-9026-A6C7F9B91710}" type="presParOf" srcId="{C110C6A9-30E6-4C91-9D80-70E5BD5D568F}" destId="{DE76FC08-802D-4857-A84E-A7580A16EB9E}" srcOrd="22" destOrd="0" presId="urn:microsoft.com/office/officeart/2005/8/layout/radial6"/>
    <dgm:cxn modelId="{B0A11283-5054-4406-B352-7D52DD017B92}" type="presParOf" srcId="{C110C6A9-30E6-4C91-9D80-70E5BD5D568F}" destId="{7301A2DE-960C-4E69-8ED5-F78975B9C5CE}" srcOrd="23" destOrd="0" presId="urn:microsoft.com/office/officeart/2005/8/layout/radial6"/>
    <dgm:cxn modelId="{0718668D-2F53-480E-AEC9-C1AEF393CBA8}" type="presParOf" srcId="{C110C6A9-30E6-4C91-9D80-70E5BD5D568F}" destId="{56D16199-8637-46A8-8DF5-BEBAC6E2381B}" srcOrd="24" destOrd="0" presId="urn:microsoft.com/office/officeart/2005/8/layout/radial6"/>
    <dgm:cxn modelId="{2D00905E-0839-44EC-A6AE-C0A3A5C8B70C}" type="presParOf" srcId="{C110C6A9-30E6-4C91-9D80-70E5BD5D568F}" destId="{C755E364-2797-48E9-B405-34E9FE38C13F}" srcOrd="25" destOrd="0" presId="urn:microsoft.com/office/officeart/2005/8/layout/radial6"/>
    <dgm:cxn modelId="{66C0D4CB-6762-4382-94FD-BF3B8454859D}" type="presParOf" srcId="{C110C6A9-30E6-4C91-9D80-70E5BD5D568F}" destId="{92D92DFF-CA91-45D6-8A53-C84F5FBA2D72}" srcOrd="26" destOrd="0" presId="urn:microsoft.com/office/officeart/2005/8/layout/radial6"/>
    <dgm:cxn modelId="{441609A2-8D04-4E3B-9B6D-8D370950AC72}" type="presParOf" srcId="{C110C6A9-30E6-4C91-9D80-70E5BD5D568F}" destId="{12F5B3F3-56E1-49C0-8CE9-B6026C05F305}" srcOrd="27" destOrd="0" presId="urn:microsoft.com/office/officeart/2005/8/layout/radial6"/>
    <dgm:cxn modelId="{29BEAF03-3118-48FB-A02E-D0A1DC6EA90C}" type="presParOf" srcId="{C110C6A9-30E6-4C91-9D80-70E5BD5D568F}" destId="{A6778D30-C173-456C-9F30-7B71C81B8686}" srcOrd="28" destOrd="0" presId="urn:microsoft.com/office/officeart/2005/8/layout/radial6"/>
    <dgm:cxn modelId="{1DFFB964-17B3-4E38-9D98-5B4DE65D21A9}" type="presParOf" srcId="{C110C6A9-30E6-4C91-9D80-70E5BD5D568F}" destId="{3BD82BE4-CA8D-45BA-AC11-7B0FED963382}" srcOrd="29" destOrd="0" presId="urn:microsoft.com/office/officeart/2005/8/layout/radial6"/>
    <dgm:cxn modelId="{DC13E5EC-BEC1-4B2A-A9D7-76AC8DED06F1}" type="presParOf" srcId="{C110C6A9-30E6-4C91-9D80-70E5BD5D568F}" destId="{7D0FAA7C-ADC9-41AB-9739-EC29073A5B4C}" srcOrd="30" destOrd="0" presId="urn:microsoft.com/office/officeart/2005/8/layout/radial6"/>
    <dgm:cxn modelId="{FC4FCF49-6219-43C1-A71F-29D5B634FA2A}" type="presParOf" srcId="{C110C6A9-30E6-4C91-9D80-70E5BD5D568F}" destId="{44B81B14-586F-4F3F-B5CD-B702D976D8C7}" srcOrd="31" destOrd="0" presId="urn:microsoft.com/office/officeart/2005/8/layout/radial6"/>
    <dgm:cxn modelId="{95AE3EE1-FA72-4764-BC83-8D2E3D4648BC}" type="presParOf" srcId="{C110C6A9-30E6-4C91-9D80-70E5BD5D568F}" destId="{967FC1E1-6A33-46C0-A7A7-DB45AE9338B8}" srcOrd="32" destOrd="0" presId="urn:microsoft.com/office/officeart/2005/8/layout/radial6"/>
    <dgm:cxn modelId="{65D0A614-A6CD-40DC-A0AC-6897CB3B5B84}" type="presParOf" srcId="{C110C6A9-30E6-4C91-9D80-70E5BD5D568F}" destId="{EBED13AD-71FA-4288-9E04-E6CECC4241B1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CF35A-35DE-4C3B-8073-97E7844C7EA8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6010A10-F822-48F2-A59A-582132A7254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PT" altLang="pt-PT" dirty="0">
              <a:latin typeface="Bookman Old Style" panose="02050604050505020204" pitchFamily="18" charset="0"/>
            </a:rPr>
            <a:t>Deve se </a:t>
          </a:r>
          <a:r>
            <a:rPr lang="pt-PT" altLang="pt-PT" b="1" dirty="0">
              <a:latin typeface="Bookman Old Style" panose="02050604050505020204" pitchFamily="18" charset="0"/>
            </a:rPr>
            <a:t>evitar uma abordagem de governação sectorizada e verticalizada </a:t>
          </a:r>
          <a:r>
            <a:rPr lang="pt-PT" altLang="pt-PT" dirty="0">
              <a:latin typeface="Bookman Old Style" panose="02050604050505020204" pitchFamily="18" charset="0"/>
            </a:rPr>
            <a:t>dando se maior enfoque a abordagem de governa</a:t>
          </a:r>
          <a:r>
            <a:rPr lang="pt-PT" altLang="pt-PT" b="0" dirty="0">
              <a:latin typeface="Bookman Old Style" panose="02050604050505020204" pitchFamily="18" charset="0"/>
            </a:rPr>
            <a:t>ção </a:t>
          </a:r>
          <a:r>
            <a:rPr lang="pt-PT" altLang="pt-PT" dirty="0">
              <a:latin typeface="Bookman Old Style" panose="02050604050505020204" pitchFamily="18" charset="0"/>
            </a:rPr>
            <a:t>integrada e intersectorial dos Pilares de suporte; </a:t>
          </a:r>
          <a:endParaRPr lang="en-GB" dirty="0">
            <a:latin typeface="Bookman Old Style" panose="02050604050505020204" pitchFamily="18" charset="0"/>
          </a:endParaRPr>
        </a:p>
      </dgm:t>
    </dgm:pt>
    <dgm:pt modelId="{042E0F94-1119-4525-A392-B1CFA3AFECAF}" type="parTrans" cxnId="{24BF3913-2E99-40D5-9A25-E029D1642401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BFC2459F-4BE6-4443-B41D-AED1DCF2EF68}" type="sibTrans" cxnId="{24BF3913-2E99-40D5-9A25-E029D1642401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51BAB58F-0CB5-4699-8969-1070DB94F8EA}">
      <dgm:prSet phldrT="[Text]"/>
      <dgm:spPr/>
      <dgm:t>
        <a:bodyPr/>
        <a:lstStyle/>
        <a:p>
          <a:pPr algn="ctr"/>
          <a:r>
            <a:rPr lang="pt-PT" altLang="pt-PT" dirty="0">
              <a:latin typeface="Bookman Old Style" panose="02050604050505020204" pitchFamily="18" charset="0"/>
            </a:rPr>
            <a:t>Deve se dar  </a:t>
          </a:r>
          <a:r>
            <a:rPr lang="pt-PT" altLang="pt-PT" b="1" dirty="0">
              <a:latin typeface="Bookman Old Style" panose="02050604050505020204" pitchFamily="18" charset="0"/>
            </a:rPr>
            <a:t>foco no desenvolvimento económico e social inclusivo;</a:t>
          </a:r>
          <a:endParaRPr lang="en-GB" dirty="0">
            <a:latin typeface="Bookman Old Style" panose="02050604050505020204" pitchFamily="18" charset="0"/>
          </a:endParaRPr>
        </a:p>
      </dgm:t>
    </dgm:pt>
    <dgm:pt modelId="{65BE0DD7-2083-4AF7-A155-6D6C8BE4C161}" type="parTrans" cxnId="{BB298EEC-7405-4C89-B9C1-B2FB6CC37CBD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5EFA55D2-EA50-4536-A88F-154B0D6E1AB9}" type="sibTrans" cxnId="{BB298EEC-7405-4C89-B9C1-B2FB6CC37CBD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28FAC11A-E6BA-48FB-A4A4-9390AF834301}">
      <dgm:prSet phldrT="[Text]"/>
      <dgm:spPr/>
      <dgm:t>
        <a:bodyPr/>
        <a:lstStyle/>
        <a:p>
          <a:pPr algn="ctr"/>
          <a:r>
            <a:rPr lang="pt-PT" altLang="pt-PT" dirty="0">
              <a:latin typeface="Bookman Old Style" panose="02050604050505020204" pitchFamily="18" charset="0"/>
            </a:rPr>
            <a:t>A </a:t>
          </a:r>
          <a:r>
            <a:rPr lang="pt-PT" altLang="pt-PT" b="1" dirty="0">
              <a:latin typeface="Bookman Old Style" panose="02050604050505020204" pitchFamily="18" charset="0"/>
            </a:rPr>
            <a:t>integração dos assuntos transversais em cada Pilar de suporte;</a:t>
          </a:r>
          <a:endParaRPr lang="en-GB" dirty="0">
            <a:latin typeface="Bookman Old Style" panose="02050604050505020204" pitchFamily="18" charset="0"/>
          </a:endParaRPr>
        </a:p>
      </dgm:t>
    </dgm:pt>
    <dgm:pt modelId="{F78D3655-823B-434F-A2FB-A82F0DA8376C}" type="parTrans" cxnId="{917F943A-8A24-4851-979B-F37E255A993F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EBEEF7CF-94EA-4562-97E1-67B85225C588}" type="sibTrans" cxnId="{917F943A-8A24-4851-979B-F37E255A993F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03C39299-DF24-4F7F-927B-5B2B74F3427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t-PT" altLang="pt-PT" dirty="0">
              <a:latin typeface="Bookman Old Style" panose="02050604050505020204" pitchFamily="18" charset="0"/>
            </a:rPr>
            <a:t>A gestão dos recursos naturais e do ambiente para além da perspectiva de assunto transversal deve ser encarado como  Prioridade.</a:t>
          </a:r>
          <a:endParaRPr lang="en-GB" dirty="0">
            <a:latin typeface="Bookman Old Style" panose="02050604050505020204" pitchFamily="18" charset="0"/>
          </a:endParaRPr>
        </a:p>
      </dgm:t>
    </dgm:pt>
    <dgm:pt modelId="{A8D58F2E-2AF4-49B2-8B89-35D10AB1C276}" type="parTrans" cxnId="{2504E171-3C9C-4149-AB3F-1027FB914095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BDEE668D-8341-4916-A2AC-E951887BBACE}" type="sibTrans" cxnId="{2504E171-3C9C-4149-AB3F-1027FB914095}">
      <dgm:prSet/>
      <dgm:spPr/>
      <dgm:t>
        <a:bodyPr/>
        <a:lstStyle/>
        <a:p>
          <a:endParaRPr lang="en-GB">
            <a:latin typeface="Bookman Old Style" panose="02050604050505020204" pitchFamily="18" charset="0"/>
          </a:endParaRPr>
        </a:p>
      </dgm:t>
    </dgm:pt>
    <dgm:pt modelId="{FF6CA9F7-BB7E-4AFC-96F2-63BC7774218F}" type="pres">
      <dgm:prSet presAssocID="{A06CF35A-35DE-4C3B-8073-97E7844C7E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C18F6-00AE-4623-9B84-A2A8B051E039}" type="pres">
      <dgm:prSet presAssocID="{A6010A10-F822-48F2-A59A-582132A725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EAC3A-1258-487A-A5EA-82916D5069C8}" type="pres">
      <dgm:prSet presAssocID="{BFC2459F-4BE6-4443-B41D-AED1DCF2EF68}" presName="sibTrans" presStyleCnt="0"/>
      <dgm:spPr/>
    </dgm:pt>
    <dgm:pt modelId="{54BB7D75-CCCA-4259-B020-8A2B561E2F99}" type="pres">
      <dgm:prSet presAssocID="{51BAB58F-0CB5-4699-8969-1070DB94F8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189E7-4EAA-4B64-89E6-4704FFFD5D20}" type="pres">
      <dgm:prSet presAssocID="{5EFA55D2-EA50-4536-A88F-154B0D6E1AB9}" presName="sibTrans" presStyleCnt="0"/>
      <dgm:spPr/>
    </dgm:pt>
    <dgm:pt modelId="{8936E799-DB39-4D3D-AD55-06D1C0EA3AC8}" type="pres">
      <dgm:prSet presAssocID="{28FAC11A-E6BA-48FB-A4A4-9390AF8343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C751-184B-44D8-8470-F8C1F740D18B}" type="pres">
      <dgm:prSet presAssocID="{EBEEF7CF-94EA-4562-97E1-67B85225C588}" presName="sibTrans" presStyleCnt="0"/>
      <dgm:spPr/>
    </dgm:pt>
    <dgm:pt modelId="{3DD759EF-2568-4F48-99AE-43A0D0C82E2D}" type="pres">
      <dgm:prSet presAssocID="{03C39299-DF24-4F7F-927B-5B2B74F342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AA2F2-E7F6-4F9F-8438-F5B94BAF4482}" type="presOf" srcId="{A6010A10-F822-48F2-A59A-582132A7254C}" destId="{94CC18F6-00AE-4623-9B84-A2A8B051E039}" srcOrd="0" destOrd="0" presId="urn:microsoft.com/office/officeart/2005/8/layout/hList6"/>
    <dgm:cxn modelId="{917F943A-8A24-4851-979B-F37E255A993F}" srcId="{A06CF35A-35DE-4C3B-8073-97E7844C7EA8}" destId="{28FAC11A-E6BA-48FB-A4A4-9390AF834301}" srcOrd="2" destOrd="0" parTransId="{F78D3655-823B-434F-A2FB-A82F0DA8376C}" sibTransId="{EBEEF7CF-94EA-4562-97E1-67B85225C588}"/>
    <dgm:cxn modelId="{44965F71-1C44-4FD4-8875-EB5CD9056E29}" type="presOf" srcId="{03C39299-DF24-4F7F-927B-5B2B74F3427A}" destId="{3DD759EF-2568-4F48-99AE-43A0D0C82E2D}" srcOrd="0" destOrd="0" presId="urn:microsoft.com/office/officeart/2005/8/layout/hList6"/>
    <dgm:cxn modelId="{9C603533-33C3-47E1-A356-D9E0CD203887}" type="presOf" srcId="{A06CF35A-35DE-4C3B-8073-97E7844C7EA8}" destId="{FF6CA9F7-BB7E-4AFC-96F2-63BC7774218F}" srcOrd="0" destOrd="0" presId="urn:microsoft.com/office/officeart/2005/8/layout/hList6"/>
    <dgm:cxn modelId="{2504E171-3C9C-4149-AB3F-1027FB914095}" srcId="{A06CF35A-35DE-4C3B-8073-97E7844C7EA8}" destId="{03C39299-DF24-4F7F-927B-5B2B74F3427A}" srcOrd="3" destOrd="0" parTransId="{A8D58F2E-2AF4-49B2-8B89-35D10AB1C276}" sibTransId="{BDEE668D-8341-4916-A2AC-E951887BBACE}"/>
    <dgm:cxn modelId="{E3C68F33-09DA-4EA3-ADB6-FD25D4C43EC5}" type="presOf" srcId="{51BAB58F-0CB5-4699-8969-1070DB94F8EA}" destId="{54BB7D75-CCCA-4259-B020-8A2B561E2F99}" srcOrd="0" destOrd="0" presId="urn:microsoft.com/office/officeart/2005/8/layout/hList6"/>
    <dgm:cxn modelId="{24BF3913-2E99-40D5-9A25-E029D1642401}" srcId="{A06CF35A-35DE-4C3B-8073-97E7844C7EA8}" destId="{A6010A10-F822-48F2-A59A-582132A7254C}" srcOrd="0" destOrd="0" parTransId="{042E0F94-1119-4525-A392-B1CFA3AFECAF}" sibTransId="{BFC2459F-4BE6-4443-B41D-AED1DCF2EF68}"/>
    <dgm:cxn modelId="{BB298EEC-7405-4C89-B9C1-B2FB6CC37CBD}" srcId="{A06CF35A-35DE-4C3B-8073-97E7844C7EA8}" destId="{51BAB58F-0CB5-4699-8969-1070DB94F8EA}" srcOrd="1" destOrd="0" parTransId="{65BE0DD7-2083-4AF7-A155-6D6C8BE4C161}" sibTransId="{5EFA55D2-EA50-4536-A88F-154B0D6E1AB9}"/>
    <dgm:cxn modelId="{B52AD59C-86F0-42B7-AAC7-D005F6E8C769}" type="presOf" srcId="{28FAC11A-E6BA-48FB-A4A4-9390AF834301}" destId="{8936E799-DB39-4D3D-AD55-06D1C0EA3AC8}" srcOrd="0" destOrd="0" presId="urn:microsoft.com/office/officeart/2005/8/layout/hList6"/>
    <dgm:cxn modelId="{83B5EDC3-D1AD-483C-B650-54967DEE130D}" type="presParOf" srcId="{FF6CA9F7-BB7E-4AFC-96F2-63BC7774218F}" destId="{94CC18F6-00AE-4623-9B84-A2A8B051E039}" srcOrd="0" destOrd="0" presId="urn:microsoft.com/office/officeart/2005/8/layout/hList6"/>
    <dgm:cxn modelId="{8647640D-B727-4D02-92A4-53C1546CAEEE}" type="presParOf" srcId="{FF6CA9F7-BB7E-4AFC-96F2-63BC7774218F}" destId="{51CEAC3A-1258-487A-A5EA-82916D5069C8}" srcOrd="1" destOrd="0" presId="urn:microsoft.com/office/officeart/2005/8/layout/hList6"/>
    <dgm:cxn modelId="{642435DE-1F57-48F2-B01C-0ABBF31307BF}" type="presParOf" srcId="{FF6CA9F7-BB7E-4AFC-96F2-63BC7774218F}" destId="{54BB7D75-CCCA-4259-B020-8A2B561E2F99}" srcOrd="2" destOrd="0" presId="urn:microsoft.com/office/officeart/2005/8/layout/hList6"/>
    <dgm:cxn modelId="{FD4D65F9-F902-48D8-97DC-B92F40765C02}" type="presParOf" srcId="{FF6CA9F7-BB7E-4AFC-96F2-63BC7774218F}" destId="{788189E7-4EAA-4B64-89E6-4704FFFD5D20}" srcOrd="3" destOrd="0" presId="urn:microsoft.com/office/officeart/2005/8/layout/hList6"/>
    <dgm:cxn modelId="{D2D6B1E6-C030-44D0-80AE-9B8E10E58484}" type="presParOf" srcId="{FF6CA9F7-BB7E-4AFC-96F2-63BC7774218F}" destId="{8936E799-DB39-4D3D-AD55-06D1C0EA3AC8}" srcOrd="4" destOrd="0" presId="urn:microsoft.com/office/officeart/2005/8/layout/hList6"/>
    <dgm:cxn modelId="{872D00C6-6974-454E-BD48-BBB555682ED9}" type="presParOf" srcId="{FF6CA9F7-BB7E-4AFC-96F2-63BC7774218F}" destId="{85C5C751-184B-44D8-8470-F8C1F740D18B}" srcOrd="5" destOrd="0" presId="urn:microsoft.com/office/officeart/2005/8/layout/hList6"/>
    <dgm:cxn modelId="{B4C283BE-8B14-4F0B-9278-8112197C773E}" type="presParOf" srcId="{FF6CA9F7-BB7E-4AFC-96F2-63BC7774218F}" destId="{3DD759EF-2568-4F48-99AE-43A0D0C82E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84A85-49B2-4369-A2F3-F0267B1AFEE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DF2B0BF-C2F0-4F90-AECF-20DC3B5C7167}">
      <dgm:prSet phldrT="[Text]" custT="1"/>
      <dgm:spPr/>
      <dgm:t>
        <a:bodyPr/>
        <a:lstStyle/>
        <a:p>
          <a:r>
            <a:rPr lang="pt-PT" altLang="en-US" sz="1600" dirty="0">
              <a:latin typeface="Bookman Old Style" panose="02050604050505020204" pitchFamily="18" charset="0"/>
            </a:rPr>
            <a:t>Recomenda-se a </a:t>
          </a:r>
          <a:r>
            <a:rPr lang="pt-PT" altLang="en-US" sz="1600" dirty="0" err="1">
              <a:latin typeface="Bookman Old Style" panose="02050604050505020204" pitchFamily="18" charset="0"/>
            </a:rPr>
            <a:t>adopção</a:t>
          </a:r>
          <a:r>
            <a:rPr lang="pt-PT" altLang="en-US" sz="1600" dirty="0">
              <a:latin typeface="Bookman Old Style" panose="02050604050505020204" pitchFamily="18" charset="0"/>
            </a:rPr>
            <a:t> de </a:t>
          </a:r>
          <a:r>
            <a:rPr lang="pt-PT" altLang="en-US" sz="1600" b="1" dirty="0">
              <a:latin typeface="Bookman Old Style" panose="02050604050505020204" pitchFamily="18" charset="0"/>
            </a:rPr>
            <a:t>medidas de racionalização e contenção da despesa pública (Decreto nº75/2017 de 27 de Dezembro )</a:t>
          </a:r>
          <a:r>
            <a:rPr lang="pt-PT" altLang="en-US" sz="1600" dirty="0">
              <a:latin typeface="Bookman Old Style" panose="02050604050505020204" pitchFamily="18" charset="0"/>
            </a:rPr>
            <a:t>;</a:t>
          </a:r>
          <a:endParaRPr lang="pt-PT" sz="1600" dirty="0">
            <a:latin typeface="Bookman Old Style" panose="02050604050505020204" pitchFamily="18" charset="0"/>
          </a:endParaRPr>
        </a:p>
      </dgm:t>
    </dgm:pt>
    <dgm:pt modelId="{FBE5ED1A-ACAE-4AE9-B7B3-BB9D9314E21B}" type="parTrans" cxnId="{9F071F5E-CAD4-4AA9-B767-1083220CC2E7}">
      <dgm:prSet/>
      <dgm:spPr/>
      <dgm:t>
        <a:bodyPr/>
        <a:lstStyle/>
        <a:p>
          <a:endParaRPr lang="pt-PT"/>
        </a:p>
      </dgm:t>
    </dgm:pt>
    <dgm:pt modelId="{47A3F5EF-C7F0-4E1A-92B0-D31116679883}" type="sibTrans" cxnId="{9F071F5E-CAD4-4AA9-B767-1083220CC2E7}">
      <dgm:prSet/>
      <dgm:spPr/>
      <dgm:t>
        <a:bodyPr/>
        <a:lstStyle/>
        <a:p>
          <a:endParaRPr lang="pt-PT"/>
        </a:p>
      </dgm:t>
    </dgm:pt>
    <dgm:pt modelId="{82EFA9DA-7DB4-4FFD-93E8-69A649DD8234}">
      <dgm:prSet custT="1"/>
      <dgm:spPr/>
      <dgm:t>
        <a:bodyPr/>
        <a:lstStyle/>
        <a:p>
          <a:r>
            <a:rPr lang="pt-PT" altLang="en-US" sz="1600" dirty="0">
              <a:latin typeface="Bookman Old Style" panose="02050604050505020204" pitchFamily="18" charset="0"/>
            </a:rPr>
            <a:t>As propostas </a:t>
          </a:r>
          <a:r>
            <a:rPr lang="pt-PT" altLang="en-US" sz="1600" b="1" dirty="0">
              <a:latin typeface="Bookman Old Style" panose="02050604050505020204" pitchFamily="18" charset="0"/>
            </a:rPr>
            <a:t>devem ser limitadas estritamente aos limites indicativos fixados;</a:t>
          </a:r>
        </a:p>
      </dgm:t>
    </dgm:pt>
    <dgm:pt modelId="{C0B54F97-61A4-451D-9090-EB4187A7C52D}" type="parTrans" cxnId="{496993B6-1C9C-42DC-99D0-BAE92B85314F}">
      <dgm:prSet/>
      <dgm:spPr/>
      <dgm:t>
        <a:bodyPr/>
        <a:lstStyle/>
        <a:p>
          <a:endParaRPr lang="pt-PT"/>
        </a:p>
      </dgm:t>
    </dgm:pt>
    <dgm:pt modelId="{22E2CC37-EEF4-40D9-8D66-77B1043F3833}" type="sibTrans" cxnId="{496993B6-1C9C-42DC-99D0-BAE92B85314F}">
      <dgm:prSet/>
      <dgm:spPr/>
      <dgm:t>
        <a:bodyPr/>
        <a:lstStyle/>
        <a:p>
          <a:endParaRPr lang="pt-PT"/>
        </a:p>
      </dgm:t>
    </dgm:pt>
    <dgm:pt modelId="{213E5851-1981-4334-B78C-64618A2253DB}">
      <dgm:prSet custT="1"/>
      <dgm:spPr/>
      <dgm:t>
        <a:bodyPr/>
        <a:lstStyle/>
        <a:p>
          <a:r>
            <a:rPr lang="pt-PT" altLang="en-US" sz="1600" b="1" dirty="0">
              <a:latin typeface="Bookman Old Style" panose="02050604050505020204" pitchFamily="18" charset="0"/>
            </a:rPr>
            <a:t>As propostas de despesas acima do limite </a:t>
          </a:r>
          <a:r>
            <a:rPr lang="pt-PT" altLang="en-US" sz="1600" dirty="0">
              <a:latin typeface="Bookman Old Style" panose="02050604050505020204" pitchFamily="18" charset="0"/>
            </a:rPr>
            <a:t>(excesso ao limite) devem ser limitadas a casos excepcionais, relacionados com a correcção de eventual distorção no valor do limite atribuído ao órgão ou instituição, ou com situações de emergência, devidamente fundamentadas no MPO</a:t>
          </a:r>
          <a:endParaRPr lang="pt-PT" altLang="en-US" sz="1600" b="1" dirty="0">
            <a:latin typeface="Bookman Old Style" panose="02050604050505020204" pitchFamily="18" charset="0"/>
          </a:endParaRPr>
        </a:p>
      </dgm:t>
    </dgm:pt>
    <dgm:pt modelId="{60B57DB4-42E7-46AD-8B97-D1D8118C9CC1}" type="parTrans" cxnId="{B68641FC-792B-4248-9624-0411AE119C86}">
      <dgm:prSet/>
      <dgm:spPr/>
      <dgm:t>
        <a:bodyPr/>
        <a:lstStyle/>
        <a:p>
          <a:endParaRPr lang="pt-PT"/>
        </a:p>
      </dgm:t>
    </dgm:pt>
    <dgm:pt modelId="{22637C4D-C86E-4045-90F5-DD3CAAF98EE7}" type="sibTrans" cxnId="{B68641FC-792B-4248-9624-0411AE119C86}">
      <dgm:prSet/>
      <dgm:spPr/>
      <dgm:t>
        <a:bodyPr/>
        <a:lstStyle/>
        <a:p>
          <a:endParaRPr lang="pt-PT"/>
        </a:p>
      </dgm:t>
    </dgm:pt>
    <dgm:pt modelId="{183157AD-1077-4D0B-87FE-E175338D47D6}" type="pres">
      <dgm:prSet presAssocID="{79A84A85-49B2-4369-A2F3-F0267B1AFEE6}" presName="Name0" presStyleCnt="0">
        <dgm:presLayoutVars>
          <dgm:dir/>
          <dgm:resizeHandles val="exact"/>
        </dgm:presLayoutVars>
      </dgm:prSet>
      <dgm:spPr/>
    </dgm:pt>
    <dgm:pt modelId="{42C99C81-5CAB-4427-8388-8E0C6DBF03D0}" type="pres">
      <dgm:prSet presAssocID="{EDF2B0BF-C2F0-4F90-AECF-20DC3B5C7167}" presName="node" presStyleLbl="node1" presStyleIdx="0" presStyleCnt="3" custScaleY="157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FDBC8-AF96-4908-B84A-FE7CDE01480F}" type="pres">
      <dgm:prSet presAssocID="{47A3F5EF-C7F0-4E1A-92B0-D311166798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646F845-8366-4319-B415-75D49C717F07}" type="pres">
      <dgm:prSet presAssocID="{47A3F5EF-C7F0-4E1A-92B0-D311166798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C9B8BDC-0A59-4512-93C5-B7D5808EAB65}" type="pres">
      <dgm:prSet presAssocID="{82EFA9DA-7DB4-4FFD-93E8-69A649DD8234}" presName="node" presStyleLbl="node1" presStyleIdx="1" presStyleCnt="3" custScaleY="16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F3CBE-03C4-4600-98CB-D0180D2D2D54}" type="pres">
      <dgm:prSet presAssocID="{22E2CC37-EEF4-40D9-8D66-77B1043F38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EEBBD21-257D-4850-A9D3-74B21EA265B1}" type="pres">
      <dgm:prSet presAssocID="{22E2CC37-EEF4-40D9-8D66-77B1043F383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A25B58D-EF84-444A-AF78-1C2930DC2314}" type="pres">
      <dgm:prSet presAssocID="{213E5851-1981-4334-B78C-64618A2253DB}" presName="node" presStyleLbl="node1" presStyleIdx="2" presStyleCnt="3" custScaleY="168209" custLinFactNeighborY="2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0015F-12B8-4666-AD5D-2909E7274DAD}" type="presOf" srcId="{EDF2B0BF-C2F0-4F90-AECF-20DC3B5C7167}" destId="{42C99C81-5CAB-4427-8388-8E0C6DBF03D0}" srcOrd="0" destOrd="0" presId="urn:microsoft.com/office/officeart/2005/8/layout/process1"/>
    <dgm:cxn modelId="{B68641FC-792B-4248-9624-0411AE119C86}" srcId="{79A84A85-49B2-4369-A2F3-F0267B1AFEE6}" destId="{213E5851-1981-4334-B78C-64618A2253DB}" srcOrd="2" destOrd="0" parTransId="{60B57DB4-42E7-46AD-8B97-D1D8118C9CC1}" sibTransId="{22637C4D-C86E-4045-90F5-DD3CAAF98EE7}"/>
    <dgm:cxn modelId="{D93745D3-0094-406D-8AAF-D76C4E6706CE}" type="presOf" srcId="{22E2CC37-EEF4-40D9-8D66-77B1043F3833}" destId="{8EEBBD21-257D-4850-A9D3-74B21EA265B1}" srcOrd="1" destOrd="0" presId="urn:microsoft.com/office/officeart/2005/8/layout/process1"/>
    <dgm:cxn modelId="{002B0FE0-B114-4637-988E-A5E695E30E4A}" type="presOf" srcId="{22E2CC37-EEF4-40D9-8D66-77B1043F3833}" destId="{AB0F3CBE-03C4-4600-98CB-D0180D2D2D54}" srcOrd="0" destOrd="0" presId="urn:microsoft.com/office/officeart/2005/8/layout/process1"/>
    <dgm:cxn modelId="{496993B6-1C9C-42DC-99D0-BAE92B85314F}" srcId="{79A84A85-49B2-4369-A2F3-F0267B1AFEE6}" destId="{82EFA9DA-7DB4-4FFD-93E8-69A649DD8234}" srcOrd="1" destOrd="0" parTransId="{C0B54F97-61A4-451D-9090-EB4187A7C52D}" sibTransId="{22E2CC37-EEF4-40D9-8D66-77B1043F3833}"/>
    <dgm:cxn modelId="{E9625DDF-22A9-440E-BB7B-D0B19ADE507D}" type="presOf" srcId="{82EFA9DA-7DB4-4FFD-93E8-69A649DD8234}" destId="{4C9B8BDC-0A59-4512-93C5-B7D5808EAB65}" srcOrd="0" destOrd="0" presId="urn:microsoft.com/office/officeart/2005/8/layout/process1"/>
    <dgm:cxn modelId="{2CB4922C-C638-4541-B4CC-66141B326DA8}" type="presOf" srcId="{213E5851-1981-4334-B78C-64618A2253DB}" destId="{DA25B58D-EF84-444A-AF78-1C2930DC2314}" srcOrd="0" destOrd="0" presId="urn:microsoft.com/office/officeart/2005/8/layout/process1"/>
    <dgm:cxn modelId="{9F071F5E-CAD4-4AA9-B767-1083220CC2E7}" srcId="{79A84A85-49B2-4369-A2F3-F0267B1AFEE6}" destId="{EDF2B0BF-C2F0-4F90-AECF-20DC3B5C7167}" srcOrd="0" destOrd="0" parTransId="{FBE5ED1A-ACAE-4AE9-B7B3-BB9D9314E21B}" sibTransId="{47A3F5EF-C7F0-4E1A-92B0-D31116679883}"/>
    <dgm:cxn modelId="{771465FC-1C68-4E5F-B5C6-DBCD02FA8305}" type="presOf" srcId="{79A84A85-49B2-4369-A2F3-F0267B1AFEE6}" destId="{183157AD-1077-4D0B-87FE-E175338D47D6}" srcOrd="0" destOrd="0" presId="urn:microsoft.com/office/officeart/2005/8/layout/process1"/>
    <dgm:cxn modelId="{47F5C5C0-0538-494E-B1B9-29B6B0417E9A}" type="presOf" srcId="{47A3F5EF-C7F0-4E1A-92B0-D31116679883}" destId="{7646F845-8366-4319-B415-75D49C717F07}" srcOrd="1" destOrd="0" presId="urn:microsoft.com/office/officeart/2005/8/layout/process1"/>
    <dgm:cxn modelId="{EE17F2E7-29CC-46C0-9B87-9FD22CA64DCD}" type="presOf" srcId="{47A3F5EF-C7F0-4E1A-92B0-D31116679883}" destId="{8D9FDBC8-AF96-4908-B84A-FE7CDE01480F}" srcOrd="0" destOrd="0" presId="urn:microsoft.com/office/officeart/2005/8/layout/process1"/>
    <dgm:cxn modelId="{17192518-E789-42C6-ADE4-C986EA1AD858}" type="presParOf" srcId="{183157AD-1077-4D0B-87FE-E175338D47D6}" destId="{42C99C81-5CAB-4427-8388-8E0C6DBF03D0}" srcOrd="0" destOrd="0" presId="urn:microsoft.com/office/officeart/2005/8/layout/process1"/>
    <dgm:cxn modelId="{971B0F4A-A6D9-448F-AD80-1B67325D9EDC}" type="presParOf" srcId="{183157AD-1077-4D0B-87FE-E175338D47D6}" destId="{8D9FDBC8-AF96-4908-B84A-FE7CDE01480F}" srcOrd="1" destOrd="0" presId="urn:microsoft.com/office/officeart/2005/8/layout/process1"/>
    <dgm:cxn modelId="{916FF6C2-25BD-4697-A71D-0B51D96CC755}" type="presParOf" srcId="{8D9FDBC8-AF96-4908-B84A-FE7CDE01480F}" destId="{7646F845-8366-4319-B415-75D49C717F07}" srcOrd="0" destOrd="0" presId="urn:microsoft.com/office/officeart/2005/8/layout/process1"/>
    <dgm:cxn modelId="{D7109D66-A048-4748-8D54-2D4BADB12A3D}" type="presParOf" srcId="{183157AD-1077-4D0B-87FE-E175338D47D6}" destId="{4C9B8BDC-0A59-4512-93C5-B7D5808EAB65}" srcOrd="2" destOrd="0" presId="urn:microsoft.com/office/officeart/2005/8/layout/process1"/>
    <dgm:cxn modelId="{FB45179E-C0A5-4B15-9533-0803AFC34049}" type="presParOf" srcId="{183157AD-1077-4D0B-87FE-E175338D47D6}" destId="{AB0F3CBE-03C4-4600-98CB-D0180D2D2D54}" srcOrd="3" destOrd="0" presId="urn:microsoft.com/office/officeart/2005/8/layout/process1"/>
    <dgm:cxn modelId="{12358CC1-193D-49B0-999D-1C570921F0DF}" type="presParOf" srcId="{AB0F3CBE-03C4-4600-98CB-D0180D2D2D54}" destId="{8EEBBD21-257D-4850-A9D3-74B21EA265B1}" srcOrd="0" destOrd="0" presId="urn:microsoft.com/office/officeart/2005/8/layout/process1"/>
    <dgm:cxn modelId="{FDD77D39-75E6-4004-9FDB-BD43A7741FFE}" type="presParOf" srcId="{183157AD-1077-4D0B-87FE-E175338D47D6}" destId="{DA25B58D-EF84-444A-AF78-1C2930DC23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D13AD-71FA-4288-9E04-E6CECC4241B1}">
      <dsp:nvSpPr>
        <dsp:cNvPr id="0" name=""/>
        <dsp:cNvSpPr/>
      </dsp:nvSpPr>
      <dsp:spPr>
        <a:xfrm>
          <a:off x="1129432" y="-31911"/>
          <a:ext cx="5450895" cy="5450895"/>
        </a:xfrm>
        <a:prstGeom prst="blockArc">
          <a:avLst>
            <a:gd name="adj1" fmla="val 13071978"/>
            <a:gd name="adj2" fmla="val 16738715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AA7C-ADC9-41AB-9739-EC29073A5B4C}">
      <dsp:nvSpPr>
        <dsp:cNvPr id="0" name=""/>
        <dsp:cNvSpPr/>
      </dsp:nvSpPr>
      <dsp:spPr>
        <a:xfrm>
          <a:off x="1213219" y="-80243"/>
          <a:ext cx="5450895" cy="5450895"/>
        </a:xfrm>
        <a:prstGeom prst="blockArc">
          <a:avLst>
            <a:gd name="adj1" fmla="val 10890003"/>
            <a:gd name="adj2" fmla="val 12534617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5B3F3-56E1-49C0-8CE9-B6026C05F305}">
      <dsp:nvSpPr>
        <dsp:cNvPr id="0" name=""/>
        <dsp:cNvSpPr/>
      </dsp:nvSpPr>
      <dsp:spPr>
        <a:xfrm>
          <a:off x="1366618" y="-356755"/>
          <a:ext cx="5450895" cy="5450895"/>
        </a:xfrm>
        <a:prstGeom prst="blockArc">
          <a:avLst>
            <a:gd name="adj1" fmla="val 9442292"/>
            <a:gd name="adj2" fmla="val 11421801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16199-8637-46A8-8DF5-BEBAC6E2381B}">
      <dsp:nvSpPr>
        <dsp:cNvPr id="0" name=""/>
        <dsp:cNvSpPr/>
      </dsp:nvSpPr>
      <dsp:spPr>
        <a:xfrm>
          <a:off x="1354989" y="-129171"/>
          <a:ext cx="5450895" cy="5450895"/>
        </a:xfrm>
        <a:prstGeom prst="blockArc">
          <a:avLst>
            <a:gd name="adj1" fmla="val 8343259"/>
            <a:gd name="adj2" fmla="val 10492340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3D2B9-6CA5-4143-AD54-1EA4F1421D62}">
      <dsp:nvSpPr>
        <dsp:cNvPr id="0" name=""/>
        <dsp:cNvSpPr/>
      </dsp:nvSpPr>
      <dsp:spPr>
        <a:xfrm>
          <a:off x="1454233" y="191921"/>
          <a:ext cx="5450895" cy="5450895"/>
        </a:xfrm>
        <a:prstGeom prst="blockArc">
          <a:avLst>
            <a:gd name="adj1" fmla="val 8035334"/>
            <a:gd name="adj2" fmla="val 9984282"/>
            <a:gd name="adj3" fmla="val 251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E0642-C509-4D7E-9335-D0F93B2742D9}">
      <dsp:nvSpPr>
        <dsp:cNvPr id="0" name=""/>
        <dsp:cNvSpPr/>
      </dsp:nvSpPr>
      <dsp:spPr>
        <a:xfrm>
          <a:off x="1661787" y="415857"/>
          <a:ext cx="5450895" cy="5450895"/>
        </a:xfrm>
        <a:prstGeom prst="blockArc">
          <a:avLst>
            <a:gd name="adj1" fmla="val 3198409"/>
            <a:gd name="adj2" fmla="val 7744847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3C26-D28D-4933-9A70-CFF0D3206DC4}">
      <dsp:nvSpPr>
        <dsp:cNvPr id="0" name=""/>
        <dsp:cNvSpPr/>
      </dsp:nvSpPr>
      <dsp:spPr>
        <a:xfrm>
          <a:off x="3114615" y="470157"/>
          <a:ext cx="5450895" cy="5450895"/>
        </a:xfrm>
        <a:prstGeom prst="blockArc">
          <a:avLst>
            <a:gd name="adj1" fmla="val 2392048"/>
            <a:gd name="adj2" fmla="val 6468703"/>
            <a:gd name="adj3" fmla="val 251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B8F55-9040-455C-BBCA-0850F034A9D4}">
      <dsp:nvSpPr>
        <dsp:cNvPr id="0" name=""/>
        <dsp:cNvSpPr/>
      </dsp:nvSpPr>
      <dsp:spPr>
        <a:xfrm>
          <a:off x="3226127" y="344795"/>
          <a:ext cx="5450895" cy="5450895"/>
        </a:xfrm>
        <a:prstGeom prst="blockArc">
          <a:avLst>
            <a:gd name="adj1" fmla="val 438777"/>
            <a:gd name="adj2" fmla="val 4002490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EAE0E-9028-4D94-B8ED-110F420D321D}">
      <dsp:nvSpPr>
        <dsp:cNvPr id="0" name=""/>
        <dsp:cNvSpPr/>
      </dsp:nvSpPr>
      <dsp:spPr>
        <a:xfrm>
          <a:off x="3341152" y="-155727"/>
          <a:ext cx="5450895" cy="5450895"/>
        </a:xfrm>
        <a:prstGeom prst="blockArc">
          <a:avLst>
            <a:gd name="adj1" fmla="val 20732986"/>
            <a:gd name="adj2" fmla="val 1051752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090A5-6A72-494D-8291-47927B6369F6}">
      <dsp:nvSpPr>
        <dsp:cNvPr id="0" name=""/>
        <dsp:cNvSpPr/>
      </dsp:nvSpPr>
      <dsp:spPr>
        <a:xfrm>
          <a:off x="3230541" y="-428920"/>
          <a:ext cx="5450895" cy="5450895"/>
        </a:xfrm>
        <a:prstGeom prst="blockArc">
          <a:avLst>
            <a:gd name="adj1" fmla="val 19366899"/>
            <a:gd name="adj2" fmla="val 20788092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7ADA4-FA54-4AA3-B92C-ADC12DF7AC51}">
      <dsp:nvSpPr>
        <dsp:cNvPr id="0" name=""/>
        <dsp:cNvSpPr/>
      </dsp:nvSpPr>
      <dsp:spPr>
        <a:xfrm>
          <a:off x="3584329" y="-93417"/>
          <a:ext cx="5450895" cy="5450895"/>
        </a:xfrm>
        <a:prstGeom prst="blockArc">
          <a:avLst>
            <a:gd name="adj1" fmla="val 15549191"/>
            <a:gd name="adj2" fmla="val 18897800"/>
            <a:gd name="adj3" fmla="val 306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E735C-7B32-45FD-93C4-89D27713B2EC}">
      <dsp:nvSpPr>
        <dsp:cNvPr id="0" name=""/>
        <dsp:cNvSpPr/>
      </dsp:nvSpPr>
      <dsp:spPr>
        <a:xfrm>
          <a:off x="3528379" y="1840051"/>
          <a:ext cx="3101477" cy="181237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Arial Narrow" panose="020B0606020202030204" pitchFamily="34" charset="0"/>
              <a:ea typeface="+mn-ea"/>
              <a:cs typeface="+mn-cs"/>
            </a:rPr>
            <a:t>Ciclo</a:t>
          </a:r>
          <a:r>
            <a:rPr lang="en-US" sz="2400" b="1" kern="1200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2400" b="1" kern="1200" dirty="0" err="1">
              <a:latin typeface="Arial Narrow" panose="020B0606020202030204" pitchFamily="34" charset="0"/>
              <a:ea typeface="+mn-ea"/>
              <a:cs typeface="+mn-cs"/>
            </a:rPr>
            <a:t>Planificação</a:t>
          </a:r>
          <a:r>
            <a:rPr lang="en-US" sz="2400" b="1" kern="1200" dirty="0">
              <a:latin typeface="Arial Narrow" panose="020B0606020202030204" pitchFamily="34" charset="0"/>
              <a:ea typeface="+mn-ea"/>
              <a:cs typeface="+mn-cs"/>
            </a:rPr>
            <a:t> e </a:t>
          </a:r>
          <a:r>
            <a:rPr lang="en-US" sz="2400" b="1" kern="1200" dirty="0" err="1">
              <a:latin typeface="Arial Narrow" panose="020B0606020202030204" pitchFamily="34" charset="0"/>
              <a:ea typeface="+mn-ea"/>
              <a:cs typeface="+mn-cs"/>
            </a:rPr>
            <a:t>Orcamentação</a:t>
          </a:r>
          <a:r>
            <a:rPr lang="en-US" sz="2400" b="1" kern="1200" dirty="0">
              <a:latin typeface="Arial Narrow" panose="020B0606020202030204" pitchFamily="34" charset="0"/>
              <a:ea typeface="+mn-ea"/>
              <a:cs typeface="+mn-cs"/>
            </a:rPr>
            <a:t> </a:t>
          </a:r>
        </a:p>
      </dsp:txBody>
      <dsp:txXfrm>
        <a:off x="3982580" y="2105468"/>
        <a:ext cx="2193075" cy="1281544"/>
      </dsp:txXfrm>
    </dsp:sp>
    <dsp:sp modelId="{3438D4B7-D8FD-4D44-8052-7C06DAE63278}">
      <dsp:nvSpPr>
        <dsp:cNvPr id="0" name=""/>
        <dsp:cNvSpPr/>
      </dsp:nvSpPr>
      <dsp:spPr>
        <a:xfrm>
          <a:off x="3957282" y="-73610"/>
          <a:ext cx="2197814" cy="718062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1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.Elaboração do CFMP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(Nov N-2  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Maio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N-1)</a:t>
          </a:r>
        </a:p>
      </dsp:txBody>
      <dsp:txXfrm>
        <a:off x="3992335" y="-38557"/>
        <a:ext cx="2127708" cy="647956"/>
      </dsp:txXfrm>
    </dsp:sp>
    <dsp:sp modelId="{0029EC20-720B-4194-B3A4-6E00C2F88EF9}">
      <dsp:nvSpPr>
        <dsp:cNvPr id="0" name=""/>
        <dsp:cNvSpPr/>
      </dsp:nvSpPr>
      <dsp:spPr>
        <a:xfrm>
          <a:off x="6809697" y="0"/>
          <a:ext cx="2064351" cy="753471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Observatório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Desenvolvimento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          (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Março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/Abril – ODC e Janeiro/Abril - ODP)   </a:t>
          </a:r>
        </a:p>
      </dsp:txBody>
      <dsp:txXfrm>
        <a:off x="6846478" y="36781"/>
        <a:ext cx="1990789" cy="679909"/>
      </dsp:txXfrm>
    </dsp:sp>
    <dsp:sp modelId="{3D6B4E4C-BA1B-4030-8566-E4002D16CE95}">
      <dsp:nvSpPr>
        <dsp:cNvPr id="0" name=""/>
        <dsp:cNvSpPr/>
      </dsp:nvSpPr>
      <dsp:spPr>
        <a:xfrm>
          <a:off x="7065992" y="795909"/>
          <a:ext cx="2907115" cy="1363783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2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Comunicação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Limites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envio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Orientações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para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Elaboração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 E PO-OGDP para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(31 de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Maio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Comunica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ção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dos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Limites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para o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N as UGBs  ( 07 de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sp:txBody>
      <dsp:txXfrm>
        <a:off x="7132566" y="862483"/>
        <a:ext cx="2773967" cy="1230635"/>
      </dsp:txXfrm>
    </dsp:sp>
    <dsp:sp modelId="{417EDDB1-6649-4753-BE90-DCBA3953D4CF}">
      <dsp:nvSpPr>
        <dsp:cNvPr id="0" name=""/>
        <dsp:cNvSpPr/>
      </dsp:nvSpPr>
      <dsp:spPr>
        <a:xfrm>
          <a:off x="7092793" y="2236069"/>
          <a:ext cx="3099592" cy="1717390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3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</a:t>
          </a:r>
          <a:r>
            <a:rPr lang="en-US" sz="1400" kern="1200" dirty="0"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Ajuste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 das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propostas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; Sector/ OGDP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preparação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PESOE/ PO-OGDP (Sector/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Provincia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) para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N;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Cada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UGB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digita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PESOE/ PO-OGDP do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N no MPO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&amp;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Julho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sp:txBody>
      <dsp:txXfrm>
        <a:off x="7176629" y="2319905"/>
        <a:ext cx="2931920" cy="1549718"/>
      </dsp:txXfrm>
    </dsp:sp>
    <dsp:sp modelId="{C0895DBF-EA00-4165-A9D3-F1BF95EDBE21}">
      <dsp:nvSpPr>
        <dsp:cNvPr id="0" name=""/>
        <dsp:cNvSpPr/>
      </dsp:nvSpPr>
      <dsp:spPr>
        <a:xfrm>
          <a:off x="6228689" y="4108274"/>
          <a:ext cx="3353781" cy="162476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Os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SREPs e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na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Cidade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de Maputo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devem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refor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ç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ar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coordena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ção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com o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Nível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 Central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n-US" sz="1400" b="1" i="1" kern="120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integração</a:t>
          </a: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i="1" kern="120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Actividades</a:t>
          </a: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e </a:t>
          </a:r>
          <a:r>
            <a:rPr lang="en-US" sz="1400" b="1" i="1" kern="120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Projectos</a:t>
          </a: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i="1" kern="120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serem</a:t>
          </a: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b="1" i="1" kern="120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implementados</a:t>
          </a: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a </a:t>
          </a:r>
          <a:r>
            <a:rPr lang="en-US" sz="1400" b="1" i="1" kern="120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Nível</a:t>
          </a:r>
          <a:r>
            <a:rPr lang="en-US" sz="1400" b="1" i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Local no PESOE Sectorial)</a:t>
          </a:r>
        </a:p>
      </dsp:txBody>
      <dsp:txXfrm>
        <a:off x="6719839" y="4346215"/>
        <a:ext cx="2371481" cy="1148878"/>
      </dsp:txXfrm>
    </dsp:sp>
    <dsp:sp modelId="{F6392046-1393-4F04-94CE-0400D34761C9}">
      <dsp:nvSpPr>
        <dsp:cNvPr id="0" name=""/>
        <dsp:cNvSpPr/>
      </dsp:nvSpPr>
      <dsp:spPr>
        <a:xfrm>
          <a:off x="3636406" y="5327555"/>
          <a:ext cx="2760934" cy="860363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4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Fecho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Sistema (MPO);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Inicio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elaboração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 Nacional para o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ano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(31 de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Julho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sp:txBody>
      <dsp:txXfrm>
        <a:off x="3678405" y="5369554"/>
        <a:ext cx="2676936" cy="776365"/>
      </dsp:txXfrm>
    </dsp:sp>
    <dsp:sp modelId="{633B5505-4854-4CBC-A065-D40F13E59F6D}">
      <dsp:nvSpPr>
        <dsp:cNvPr id="0" name=""/>
        <dsp:cNvSpPr/>
      </dsp:nvSpPr>
      <dsp:spPr>
        <a:xfrm>
          <a:off x="900099" y="4108278"/>
          <a:ext cx="2825592" cy="149492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PO-OGDP para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aprova</a:t>
          </a:r>
          <a:r>
            <a:rPr lang="en-US" sz="1400" b="1" kern="1200" dirty="0" err="1">
              <a:latin typeface="Calibri"/>
              <a:ea typeface="+mn-ea"/>
              <a:cs typeface="+mn-cs"/>
            </a:rPr>
            <a:t>ç</a:t>
          </a:r>
          <a:r>
            <a:rPr lang="en-US" sz="1400" b="1" kern="1200" dirty="0" err="1">
              <a:latin typeface="Bookman Old Style"/>
              <a:ea typeface="+mn-ea"/>
              <a:cs typeface="+mn-cs"/>
            </a:rPr>
            <a:t>ã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pela AP (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até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30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),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PO-OGDP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MEF (01 de Agosto)</a:t>
          </a:r>
          <a:endParaRPr lang="en-US" sz="1400" b="1" kern="1200" dirty="0">
            <a:solidFill>
              <a:prstClr val="white"/>
            </a:solidFill>
            <a:latin typeface="Arial Narrow" panose="020B0606020202030204" pitchFamily="34" charset="0"/>
            <a:ea typeface="Arial Unicode MS"/>
            <a:cs typeface="+mn-cs"/>
          </a:endParaRPr>
        </a:p>
      </dsp:txBody>
      <dsp:txXfrm>
        <a:off x="1313897" y="4327204"/>
        <a:ext cx="1997996" cy="1057068"/>
      </dsp:txXfrm>
    </dsp:sp>
    <dsp:sp modelId="{DE76FC08-802D-4857-A84E-A7580A16EB9E}">
      <dsp:nvSpPr>
        <dsp:cNvPr id="0" name=""/>
        <dsp:cNvSpPr/>
      </dsp:nvSpPr>
      <dsp:spPr>
        <a:xfrm>
          <a:off x="108022" y="3100163"/>
          <a:ext cx="2911873" cy="899575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Observatório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Desenvolvimento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          (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Setembro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/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Outubro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– ODC e (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Junho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/Agosto - ODP)   </a:t>
          </a:r>
          <a:endParaRPr lang="en-US" sz="1400" b="1" i="0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51936" y="3144077"/>
        <a:ext cx="2824045" cy="811747"/>
      </dsp:txXfrm>
    </dsp:sp>
    <dsp:sp modelId="{C755E364-2797-48E9-B405-34E9FE38C13F}">
      <dsp:nvSpPr>
        <dsp:cNvPr id="0" name=""/>
        <dsp:cNvSpPr/>
      </dsp:nvSpPr>
      <dsp:spPr>
        <a:xfrm>
          <a:off x="108018" y="1948041"/>
          <a:ext cx="2586047" cy="794466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5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 para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Conselho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Ministros</a:t>
          </a:r>
          <a:endParaRPr lang="en-US" sz="1400" b="1" kern="1200" dirty="0">
            <a:latin typeface="Arial Narrow" panose="020B0606020202030204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(5 de </a:t>
          </a:r>
          <a:r>
            <a:rPr lang="en-US" sz="1400" b="1" i="0" kern="1200" dirty="0" err="1">
              <a:latin typeface="Arial Narrow" panose="020B0606020202030204" pitchFamily="34" charset="0"/>
              <a:ea typeface="+mn-ea"/>
              <a:cs typeface="+mn-cs"/>
            </a:rPr>
            <a:t>Outubro</a:t>
          </a:r>
          <a:r>
            <a:rPr lang="en-US" sz="1400" b="1" i="0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sp:txBody>
      <dsp:txXfrm>
        <a:off x="146801" y="1986824"/>
        <a:ext cx="2508481" cy="716900"/>
      </dsp:txXfrm>
    </dsp:sp>
    <dsp:sp modelId="{A6778D30-C173-456C-9F30-7B71C81B8686}">
      <dsp:nvSpPr>
        <dsp:cNvPr id="0" name=""/>
        <dsp:cNvSpPr/>
      </dsp:nvSpPr>
      <dsp:spPr>
        <a:xfrm>
          <a:off x="540067" y="723898"/>
          <a:ext cx="2252214" cy="959600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6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Submissão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da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proposta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 para 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(15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Outubro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sp:txBody>
      <dsp:txXfrm>
        <a:off x="586911" y="770742"/>
        <a:ext cx="2158526" cy="865912"/>
      </dsp:txXfrm>
    </dsp:sp>
    <dsp:sp modelId="{44B81B14-586F-4F3F-B5CD-B702D976D8C7}">
      <dsp:nvSpPr>
        <dsp:cNvPr id="0" name=""/>
        <dsp:cNvSpPr/>
      </dsp:nvSpPr>
      <dsp:spPr>
        <a:xfrm>
          <a:off x="1747604" y="0"/>
          <a:ext cx="1609429" cy="677296"/>
        </a:xfrm>
        <a:prstGeom prst="round2Diag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7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Aprovação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do PESOE pela 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(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até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 15 de </a:t>
          </a:r>
          <a:r>
            <a:rPr lang="en-US" sz="1400" b="1" kern="1200" dirty="0" err="1">
              <a:latin typeface="Arial Narrow" panose="020B0606020202030204" pitchFamily="34" charset="0"/>
              <a:ea typeface="+mn-ea"/>
              <a:cs typeface="+mn-cs"/>
            </a:rPr>
            <a:t>Dezembro</a:t>
          </a:r>
          <a:r>
            <a:rPr lang="en-US" sz="1400" b="1" kern="1200" dirty="0">
              <a:latin typeface="Arial Narrow" panose="020B0606020202030204" pitchFamily="34" charset="0"/>
              <a:ea typeface="+mn-ea"/>
              <a:cs typeface="+mn-cs"/>
            </a:rPr>
            <a:t>)</a:t>
          </a:r>
        </a:p>
      </dsp:txBody>
      <dsp:txXfrm>
        <a:off x="1780667" y="33063"/>
        <a:ext cx="1543303" cy="61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18F6-00AE-4623-9B84-A2A8B051E039}">
      <dsp:nvSpPr>
        <dsp:cNvPr id="0" name=""/>
        <dsp:cNvSpPr/>
      </dsp:nvSpPr>
      <dsp:spPr>
        <a:xfrm rot="16200000">
          <a:off x="-923793" y="926275"/>
          <a:ext cx="4288570" cy="2436018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700" kern="1200" dirty="0">
              <a:latin typeface="Bookman Old Style" panose="02050604050505020204" pitchFamily="18" charset="0"/>
            </a:rPr>
            <a:t>Deve se </a:t>
          </a:r>
          <a:r>
            <a:rPr lang="pt-PT" altLang="pt-PT" sz="1700" b="1" kern="1200" dirty="0">
              <a:latin typeface="Bookman Old Style" panose="02050604050505020204" pitchFamily="18" charset="0"/>
            </a:rPr>
            <a:t>evitar uma abordagem de governação sectorizada e verticalizada </a:t>
          </a:r>
          <a:r>
            <a:rPr lang="pt-PT" altLang="pt-PT" sz="1700" kern="1200" dirty="0">
              <a:latin typeface="Bookman Old Style" panose="02050604050505020204" pitchFamily="18" charset="0"/>
            </a:rPr>
            <a:t>dando se maior enfoque a abordagem de governa</a:t>
          </a:r>
          <a:r>
            <a:rPr lang="pt-PT" altLang="pt-PT" sz="1700" b="0" kern="1200" dirty="0">
              <a:latin typeface="Bookman Old Style" panose="02050604050505020204" pitchFamily="18" charset="0"/>
            </a:rPr>
            <a:t>ção </a:t>
          </a:r>
          <a:r>
            <a:rPr lang="pt-PT" altLang="pt-PT" sz="1700" kern="1200" dirty="0">
              <a:latin typeface="Bookman Old Style" panose="02050604050505020204" pitchFamily="18" charset="0"/>
            </a:rPr>
            <a:t>integrada e intersectorial dos Pilares de suporte; </a:t>
          </a:r>
          <a:endParaRPr lang="en-GB" sz="1700" kern="1200" dirty="0">
            <a:latin typeface="Bookman Old Style" panose="02050604050505020204" pitchFamily="18" charset="0"/>
          </a:endParaRPr>
        </a:p>
      </dsp:txBody>
      <dsp:txXfrm rot="5400000">
        <a:off x="2483" y="857713"/>
        <a:ext cx="2436018" cy="2573142"/>
      </dsp:txXfrm>
    </dsp:sp>
    <dsp:sp modelId="{54BB7D75-CCCA-4259-B020-8A2B561E2F99}">
      <dsp:nvSpPr>
        <dsp:cNvPr id="0" name=""/>
        <dsp:cNvSpPr/>
      </dsp:nvSpPr>
      <dsp:spPr>
        <a:xfrm rot="16200000">
          <a:off x="1694926" y="926275"/>
          <a:ext cx="4288570" cy="2436018"/>
        </a:xfrm>
        <a:prstGeom prst="flowChartManualOperation">
          <a:avLst/>
        </a:prstGeom>
        <a:gradFill rotWithShape="0">
          <a:gsLst>
            <a:gs pos="0">
              <a:schemeClr val="accent5">
                <a:hueOff val="-4372982"/>
                <a:satOff val="29759"/>
                <a:lumOff val="131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4372982"/>
                <a:satOff val="29759"/>
                <a:lumOff val="131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4372982"/>
                <a:satOff val="29759"/>
                <a:lumOff val="131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700" kern="1200" dirty="0">
              <a:latin typeface="Bookman Old Style" panose="02050604050505020204" pitchFamily="18" charset="0"/>
            </a:rPr>
            <a:t>Deve se dar  </a:t>
          </a:r>
          <a:r>
            <a:rPr lang="pt-PT" altLang="pt-PT" sz="1700" b="1" kern="1200" dirty="0">
              <a:latin typeface="Bookman Old Style" panose="02050604050505020204" pitchFamily="18" charset="0"/>
            </a:rPr>
            <a:t>foco no desenvolvimento económico e social inclusivo;</a:t>
          </a:r>
          <a:endParaRPr lang="en-GB" sz="1700" kern="1200" dirty="0">
            <a:latin typeface="Bookman Old Style" panose="02050604050505020204" pitchFamily="18" charset="0"/>
          </a:endParaRPr>
        </a:p>
      </dsp:txBody>
      <dsp:txXfrm rot="5400000">
        <a:off x="2621202" y="857713"/>
        <a:ext cx="2436018" cy="2573142"/>
      </dsp:txXfrm>
    </dsp:sp>
    <dsp:sp modelId="{8936E799-DB39-4D3D-AD55-06D1C0EA3AC8}">
      <dsp:nvSpPr>
        <dsp:cNvPr id="0" name=""/>
        <dsp:cNvSpPr/>
      </dsp:nvSpPr>
      <dsp:spPr>
        <a:xfrm rot="16200000">
          <a:off x="4313647" y="926275"/>
          <a:ext cx="4288570" cy="2436018"/>
        </a:xfrm>
        <a:prstGeom prst="flowChartManualOperation">
          <a:avLst/>
        </a:prstGeom>
        <a:gradFill rotWithShape="0">
          <a:gsLst>
            <a:gs pos="0">
              <a:schemeClr val="accent5">
                <a:hueOff val="-8745963"/>
                <a:satOff val="59518"/>
                <a:lumOff val="262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8745963"/>
                <a:satOff val="59518"/>
                <a:lumOff val="262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8745963"/>
                <a:satOff val="59518"/>
                <a:lumOff val="262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700" kern="1200" dirty="0">
              <a:latin typeface="Bookman Old Style" panose="02050604050505020204" pitchFamily="18" charset="0"/>
            </a:rPr>
            <a:t>A </a:t>
          </a:r>
          <a:r>
            <a:rPr lang="pt-PT" altLang="pt-PT" sz="1700" b="1" kern="1200" dirty="0">
              <a:latin typeface="Bookman Old Style" panose="02050604050505020204" pitchFamily="18" charset="0"/>
            </a:rPr>
            <a:t>integração dos assuntos transversais em cada Pilar de suporte;</a:t>
          </a:r>
          <a:endParaRPr lang="en-GB" sz="1700" kern="1200" dirty="0">
            <a:latin typeface="Bookman Old Style" panose="02050604050505020204" pitchFamily="18" charset="0"/>
          </a:endParaRPr>
        </a:p>
      </dsp:txBody>
      <dsp:txXfrm rot="5400000">
        <a:off x="5239923" y="857713"/>
        <a:ext cx="2436018" cy="2573142"/>
      </dsp:txXfrm>
    </dsp:sp>
    <dsp:sp modelId="{3DD759EF-2568-4F48-99AE-43A0D0C82E2D}">
      <dsp:nvSpPr>
        <dsp:cNvPr id="0" name=""/>
        <dsp:cNvSpPr/>
      </dsp:nvSpPr>
      <dsp:spPr>
        <a:xfrm rot="16200000">
          <a:off x="6932367" y="926275"/>
          <a:ext cx="4288570" cy="2436018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700" kern="1200" dirty="0">
              <a:latin typeface="Bookman Old Style" panose="02050604050505020204" pitchFamily="18" charset="0"/>
            </a:rPr>
            <a:t>A gestão dos recursos naturais e do ambiente para além da perspectiva de assunto transversal deve ser encarado como  Prioridade.</a:t>
          </a:r>
          <a:endParaRPr lang="en-GB" sz="1700" kern="1200" dirty="0">
            <a:latin typeface="Bookman Old Style" panose="02050604050505020204" pitchFamily="18" charset="0"/>
          </a:endParaRPr>
        </a:p>
      </dsp:txBody>
      <dsp:txXfrm rot="5400000">
        <a:off x="7858643" y="857713"/>
        <a:ext cx="2436018" cy="2573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99C81-5CAB-4427-8388-8E0C6DBF03D0}">
      <dsp:nvSpPr>
        <dsp:cNvPr id="0" name=""/>
        <dsp:cNvSpPr/>
      </dsp:nvSpPr>
      <dsp:spPr>
        <a:xfrm>
          <a:off x="15899" y="75641"/>
          <a:ext cx="3053849" cy="3593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1600" kern="1200" dirty="0">
              <a:latin typeface="Bookman Old Style" panose="02050604050505020204" pitchFamily="18" charset="0"/>
            </a:rPr>
            <a:t>Recomenda-se a </a:t>
          </a:r>
          <a:r>
            <a:rPr lang="pt-PT" altLang="en-US" sz="1600" kern="1200" dirty="0" err="1">
              <a:latin typeface="Bookman Old Style" panose="02050604050505020204" pitchFamily="18" charset="0"/>
            </a:rPr>
            <a:t>adopção</a:t>
          </a:r>
          <a:r>
            <a:rPr lang="pt-PT" altLang="en-US" sz="1600" kern="1200" dirty="0">
              <a:latin typeface="Bookman Old Style" panose="02050604050505020204" pitchFamily="18" charset="0"/>
            </a:rPr>
            <a:t> de </a:t>
          </a:r>
          <a:r>
            <a:rPr lang="pt-PT" altLang="en-US" sz="1600" b="1" kern="1200" dirty="0">
              <a:latin typeface="Bookman Old Style" panose="02050604050505020204" pitchFamily="18" charset="0"/>
            </a:rPr>
            <a:t>medidas de racionalização e contenção da despesa pública (Decreto nº75/2017 de 27 de Dezembro )</a:t>
          </a:r>
          <a:r>
            <a:rPr lang="pt-PT" altLang="en-US" sz="1600" kern="1200" dirty="0">
              <a:latin typeface="Bookman Old Style" panose="02050604050505020204" pitchFamily="18" charset="0"/>
            </a:rPr>
            <a:t>;</a:t>
          </a:r>
          <a:endParaRPr lang="pt-PT" sz="1600" kern="1200" dirty="0">
            <a:latin typeface="Bookman Old Style" panose="02050604050505020204" pitchFamily="18" charset="0"/>
          </a:endParaRPr>
        </a:p>
      </dsp:txBody>
      <dsp:txXfrm>
        <a:off x="105343" y="165085"/>
        <a:ext cx="2874961" cy="3414245"/>
      </dsp:txXfrm>
    </dsp:sp>
    <dsp:sp modelId="{8D9FDBC8-AF96-4908-B84A-FE7CDE01480F}">
      <dsp:nvSpPr>
        <dsp:cNvPr id="0" name=""/>
        <dsp:cNvSpPr/>
      </dsp:nvSpPr>
      <dsp:spPr>
        <a:xfrm>
          <a:off x="3375133" y="1493530"/>
          <a:ext cx="647416" cy="757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400" kern="1200"/>
        </a:p>
      </dsp:txBody>
      <dsp:txXfrm>
        <a:off x="3375133" y="1645001"/>
        <a:ext cx="453191" cy="454412"/>
      </dsp:txXfrm>
    </dsp:sp>
    <dsp:sp modelId="{4C9B8BDC-0A59-4512-93C5-B7D5808EAB65}">
      <dsp:nvSpPr>
        <dsp:cNvPr id="0" name=""/>
        <dsp:cNvSpPr/>
      </dsp:nvSpPr>
      <dsp:spPr>
        <a:xfrm>
          <a:off x="4291288" y="0"/>
          <a:ext cx="3053849" cy="3744416"/>
        </a:xfrm>
        <a:prstGeom prst="roundRect">
          <a:avLst>
            <a:gd name="adj" fmla="val 10000"/>
          </a:avLst>
        </a:prstGeom>
        <a:solidFill>
          <a:schemeClr val="accent3">
            <a:hueOff val="5271449"/>
            <a:satOff val="-2597"/>
            <a:lumOff val="9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1600" kern="1200" dirty="0">
              <a:latin typeface="Bookman Old Style" panose="02050604050505020204" pitchFamily="18" charset="0"/>
            </a:rPr>
            <a:t>As propostas </a:t>
          </a:r>
          <a:r>
            <a:rPr lang="pt-PT" altLang="en-US" sz="1600" b="1" kern="1200" dirty="0">
              <a:latin typeface="Bookman Old Style" panose="02050604050505020204" pitchFamily="18" charset="0"/>
            </a:rPr>
            <a:t>devem ser limitadas estritamente aos limites indicativos fixados;</a:t>
          </a:r>
        </a:p>
      </dsp:txBody>
      <dsp:txXfrm>
        <a:off x="4380732" y="89444"/>
        <a:ext cx="2874961" cy="3565528"/>
      </dsp:txXfrm>
    </dsp:sp>
    <dsp:sp modelId="{AB0F3CBE-03C4-4600-98CB-D0180D2D2D54}">
      <dsp:nvSpPr>
        <dsp:cNvPr id="0" name=""/>
        <dsp:cNvSpPr/>
      </dsp:nvSpPr>
      <dsp:spPr>
        <a:xfrm>
          <a:off x="7650523" y="1493530"/>
          <a:ext cx="647416" cy="757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400" kern="1200"/>
        </a:p>
      </dsp:txBody>
      <dsp:txXfrm>
        <a:off x="7650523" y="1645001"/>
        <a:ext cx="453191" cy="454412"/>
      </dsp:txXfrm>
    </dsp:sp>
    <dsp:sp modelId="{DA25B58D-EF84-444A-AF78-1C2930DC2314}">
      <dsp:nvSpPr>
        <dsp:cNvPr id="0" name=""/>
        <dsp:cNvSpPr/>
      </dsp:nvSpPr>
      <dsp:spPr>
        <a:xfrm>
          <a:off x="8566678" y="-52097"/>
          <a:ext cx="3053849" cy="3848611"/>
        </a:xfrm>
        <a:prstGeom prst="roundRect">
          <a:avLst>
            <a:gd name="adj" fmla="val 10000"/>
          </a:avLst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1600" b="1" kern="1200" dirty="0">
              <a:latin typeface="Bookman Old Style" panose="02050604050505020204" pitchFamily="18" charset="0"/>
            </a:rPr>
            <a:t>As propostas de despesas acima do limite </a:t>
          </a:r>
          <a:r>
            <a:rPr lang="pt-PT" altLang="en-US" sz="1600" kern="1200" dirty="0">
              <a:latin typeface="Bookman Old Style" panose="02050604050505020204" pitchFamily="18" charset="0"/>
            </a:rPr>
            <a:t>(excesso ao limite) devem ser limitadas a casos excepcionais, relacionados com a correcção de eventual distorção no valor do limite atribuído ao órgão ou instituição, ou com situações de emergência, devidamente fundamentadas no MPO</a:t>
          </a:r>
          <a:endParaRPr lang="pt-PT" altLang="en-US" sz="1600" b="1" kern="1200" dirty="0">
            <a:latin typeface="Bookman Old Style" panose="02050604050505020204" pitchFamily="18" charset="0"/>
          </a:endParaRPr>
        </a:p>
      </dsp:txBody>
      <dsp:txXfrm>
        <a:off x="8656122" y="37347"/>
        <a:ext cx="2874961" cy="366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2A20-B610-4194-9014-3ADB720D2BBE}" type="datetimeFigureOut">
              <a:rPr lang="pt-PT" smtClean="0"/>
              <a:t>08/08/2024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31BB-14A6-43C1-AC29-7149F76A275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087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GB" dirty="0"/>
              <a:t>O </a:t>
            </a:r>
            <a:r>
              <a:rPr lang="en-GB" b="1" dirty="0"/>
              <a:t>PESOE</a:t>
            </a:r>
            <a:r>
              <a:rPr lang="en-GB" dirty="0"/>
              <a:t> é </a:t>
            </a:r>
            <a:r>
              <a:rPr lang="pt-BR" altLang="pt-PT" dirty="0"/>
              <a:t>consagrado como principal instrumento de planificação e de implementação da política do Governo que orienta a acção governativa e a implementação do Programa Quinquenal do Governo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dirty="0"/>
              <a:t>Alinhado:</a:t>
            </a:r>
          </a:p>
          <a:p>
            <a:pPr lvl="1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Demais documentos estratégicos</a:t>
            </a:r>
          </a:p>
          <a:p>
            <a:pPr lvl="1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CFMP</a:t>
            </a:r>
            <a:endParaRPr lang="pt-P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573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2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06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8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3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13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6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0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9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Monitoria é</a:t>
            </a:r>
            <a:r>
              <a:rPr lang="pt-PT" b="1" dirty="0" smtClean="0"/>
              <a:t>:                                 </a:t>
            </a:r>
            <a:endParaRPr lang="pt-PT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Observação e registo;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Processo continuo e sistemático;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Verificação do progresso;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Retorno (feedback);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Tomada de decisões</a:t>
            </a:r>
            <a:r>
              <a:rPr lang="pt-PT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0" indent="0" algn="l" defTabSz="914400" rtl="0" eaLnBrk="1" latinLnBrk="0" hangingPunct="1">
              <a:lnSpc>
                <a:spcPct val="100000"/>
              </a:lnSpc>
              <a:buClr>
                <a:srgbClr val="0AD0D9"/>
              </a:buClr>
              <a:buSzPct val="92857"/>
              <a:buFont typeface="Arial" panose="020B0604020202020204" pitchFamily="34" charset="0"/>
              <a:buNone/>
              <a:tabLst>
                <a:tab pos="285115" algn="l"/>
              </a:tabLst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avaliação assiste na tomada de decisões descrevendo:</a:t>
            </a:r>
          </a:p>
          <a:p>
            <a:pPr marL="171450" lvl="1" indent="-171450" algn="l" defTabSz="914400" rtl="0" eaLnBrk="1" latinLnBrk="0" hangingPunct="1">
              <a:lnSpc>
                <a:spcPct val="100000"/>
              </a:lnSpc>
              <a:spcBef>
                <a:spcPts val="1490"/>
              </a:spcBef>
              <a:buClr>
                <a:srgbClr val="EC7C30"/>
              </a:buClr>
              <a:buSzPct val="67857"/>
              <a:buFont typeface="Arial" panose="020B0604020202020204" pitchFamily="34" charset="0"/>
              <a:buChar char="•"/>
              <a:tabLst>
                <a:tab pos="926465" algn="l"/>
              </a:tabLst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que a intervenção pretendia;</a:t>
            </a:r>
          </a:p>
          <a:p>
            <a:pPr marL="171450" lvl="1" indent="-171450" algn="l" defTabSz="914400" rtl="0" eaLnBrk="1" latinLnBrk="0" hangingPunct="1">
              <a:lnSpc>
                <a:spcPct val="100000"/>
              </a:lnSpc>
              <a:spcBef>
                <a:spcPts val="1490"/>
              </a:spcBef>
              <a:buClr>
                <a:srgbClr val="EC7C30"/>
              </a:buClr>
              <a:buSzPct val="67857"/>
              <a:buFont typeface="Arial" panose="020B0604020202020204" pitchFamily="34" charset="0"/>
              <a:buChar char="•"/>
              <a:tabLst>
                <a:tab pos="926465" algn="l"/>
              </a:tabLst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que foi realmente realizado;</a:t>
            </a:r>
          </a:p>
          <a:p>
            <a:pPr marL="171450" lvl="1" indent="-171450" algn="l" defTabSz="914400" rtl="0" eaLnBrk="1" latinLnBrk="0" hangingPunct="1">
              <a:lnSpc>
                <a:spcPct val="100000"/>
              </a:lnSpc>
              <a:spcBef>
                <a:spcPts val="1485"/>
              </a:spcBef>
              <a:buClr>
                <a:srgbClr val="EC7C30"/>
              </a:buClr>
              <a:buSzPct val="67857"/>
              <a:buFont typeface="Arial" panose="020B0604020202020204" pitchFamily="34" charset="0"/>
              <a:buChar char="•"/>
              <a:tabLst>
                <a:tab pos="926465" algn="l"/>
              </a:tabLst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que mudou em termos de resultados e;</a:t>
            </a:r>
          </a:p>
          <a:p>
            <a:pPr marL="171450" lvl="1" indent="-171450" algn="l" defTabSz="914400" rtl="0" eaLnBrk="1" latinLnBrk="0" hangingPunct="1">
              <a:lnSpc>
                <a:spcPct val="100000"/>
              </a:lnSpc>
              <a:spcBef>
                <a:spcPts val="1490"/>
              </a:spcBef>
              <a:buClr>
                <a:srgbClr val="EC7C30"/>
              </a:buClr>
              <a:buSzPct val="67857"/>
              <a:buFont typeface="Arial" panose="020B0604020202020204" pitchFamily="34" charset="0"/>
              <a:buChar char="•"/>
              <a:tabLst>
                <a:tab pos="926465" algn="l"/>
              </a:tabLst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impacto da intervenção.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08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80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pt-P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65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609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955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62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55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pt-P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78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pt-P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529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pt-P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31BB-14A6-43C1-AC29-7149F76A2759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95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77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90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3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BCAC0-F473-4CB1-9D61-4C345D4FFCB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2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ISAU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88939"/>
            <a:ext cx="161501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72517" y="1957389"/>
            <a:ext cx="3139016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cs typeface="Arial" panose="020B0604020202020204" pitchFamily="34" charset="0"/>
              </a:rPr>
              <a:t>Ministério da Saúde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3200" y="0"/>
            <a:ext cx="0" cy="6553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400" y="0"/>
            <a:ext cx="0" cy="6553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317" y="0"/>
            <a:ext cx="0" cy="6553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7400" y="0"/>
            <a:ext cx="0" cy="655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6851" y="1589089"/>
            <a:ext cx="3968749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cs typeface="Arial" panose="020B0604020202020204" pitchFamily="34" charset="0"/>
              </a:rPr>
              <a:t>República de Moçambique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196" y="2564904"/>
            <a:ext cx="99568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196" y="4149080"/>
            <a:ext cx="99568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19967" y="6515100"/>
            <a:ext cx="6047317" cy="304800"/>
          </a:xfrm>
        </p:spPr>
        <p:txBody>
          <a:bodyPr/>
          <a:lstStyle>
            <a:lvl1pPr>
              <a:defRPr sz="1400">
                <a:solidFill>
                  <a:srgbClr val="B3B3B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2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47200" y="6553201"/>
            <a:ext cx="2844800" cy="2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6B437A-389F-4ADB-9F11-EEC447DC7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Rectangle 23"/>
          <p:cNvSpPr>
            <a:spLocks noGrp="1" noChangeArrowheads="1"/>
          </p:cNvSpPr>
          <p:nvPr>
            <p:ph type="dt" sz="half" idx="12"/>
          </p:nvPr>
        </p:nvSpPr>
        <p:spPr>
          <a:xfrm>
            <a:off x="162984" y="6562726"/>
            <a:ext cx="2844800" cy="2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CB75EA-120A-45F6-B3BA-35461C23F5F3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1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7900" y="847726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altLang="pt-PT" sz="1400">
                <a:cs typeface="Arial" panose="020B0604020202020204" pitchFamily="34" charset="0"/>
              </a:rPr>
              <a:t>MISAU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19968" y="6378575"/>
            <a:ext cx="585681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DC18-9962-4AE1-BD2D-1D46E530D02C}" type="datetime1">
              <a:rPr lang="en-US" smtClean="0"/>
              <a:t>8/8/2024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BB2-6A8B-4CF9-B0FF-0F166407C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4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9968" y="6378575"/>
            <a:ext cx="585681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5757" y="95252"/>
            <a:ext cx="2889249" cy="64579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6" y="95252"/>
            <a:ext cx="8464551" cy="64579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B82B-2133-478A-9D34-CB1971F08C38}" type="datetime1">
              <a:rPr lang="en-US" smtClean="0"/>
              <a:t>8/8/2024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110D-0B20-4B7E-BAB5-B32F06B69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1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522818" y="1154113"/>
            <a:ext cx="5353049" cy="5135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af-ZA" altLang="pt-PT" sz="10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19968" y="6391275"/>
            <a:ext cx="585681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522818" y="1154113"/>
            <a:ext cx="5353049" cy="5135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af-ZA" altLang="pt-PT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99456" y="1152144"/>
            <a:ext cx="4677088" cy="5138928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864085" y="1152144"/>
            <a:ext cx="4803659" cy="501316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99456" y="256032"/>
            <a:ext cx="10456096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38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522818" y="1154113"/>
            <a:ext cx="5353049" cy="5135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af-ZA" altLang="pt-PT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4256" y="1152144"/>
            <a:ext cx="5352288" cy="5138928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315456" y="1152144"/>
            <a:ext cx="5352288" cy="5138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24256" y="256032"/>
            <a:ext cx="11131296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89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996252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6"/>
            </a:lvl1pPr>
            <a:lvl2pPr marL="456377" indent="0" algn="ctr">
              <a:buNone/>
              <a:defRPr sz="1996"/>
            </a:lvl2pPr>
            <a:lvl3pPr marL="912754" indent="0" algn="ctr">
              <a:buNone/>
              <a:defRPr sz="1996"/>
            </a:lvl3pPr>
            <a:lvl4pPr marL="1369131" indent="0" algn="ctr">
              <a:buNone/>
              <a:defRPr sz="1996"/>
            </a:lvl4pPr>
            <a:lvl5pPr marL="1825508" indent="0" algn="ctr">
              <a:buNone/>
              <a:defRPr sz="1996"/>
            </a:lvl5pPr>
            <a:lvl6pPr marL="2281885" indent="0" algn="ctr">
              <a:buNone/>
              <a:defRPr sz="1996"/>
            </a:lvl6pPr>
            <a:lvl7pPr marL="2738262" indent="0" algn="ctr">
              <a:buNone/>
              <a:defRPr sz="1996"/>
            </a:lvl7pPr>
            <a:lvl8pPr marL="3194639" indent="0" algn="ctr">
              <a:buNone/>
              <a:defRPr sz="1996"/>
            </a:lvl8pPr>
            <a:lvl9pPr marL="3651016" indent="0" algn="ctr">
              <a:buNone/>
              <a:defRPr sz="19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5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0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89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6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6">
                <a:solidFill>
                  <a:schemeClr val="tx2"/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fld id="{2F33CD8B-B8F2-424B-B890-2495C41BA69F}" type="datetimeFigureOut">
              <a:rPr lang="en-GB" smtClean="0">
                <a:solidFill>
                  <a:srgbClr val="099BDD"/>
                </a:solidFill>
              </a:rPr>
              <a:pPr defTabSz="914288"/>
              <a:t>08/08/2024</a:t>
            </a:fld>
            <a:endParaRPr lang="en-GB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endParaRPr lang="en-GB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fld id="{21A47E1F-4A33-4BCC-9BBC-93943C7907F1}" type="slidenum">
              <a:rPr lang="en-GB" smtClean="0">
                <a:solidFill>
                  <a:srgbClr val="099BDD"/>
                </a:solidFill>
              </a:rPr>
              <a:pPr defTabSz="914288"/>
              <a:t>‹#›</a:t>
            </a:fld>
            <a:endParaRPr lang="en-GB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9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20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5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4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9968" y="6378575"/>
            <a:ext cx="585681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1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7900" y="847726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altLang="pt-PT" sz="1400">
                <a:cs typeface="Arial" panose="020B0604020202020204" pitchFamily="34" charset="0"/>
              </a:rPr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95252"/>
            <a:ext cx="8737600" cy="1200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972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2FE8-C733-4198-8845-2109924D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787400" y="6562726"/>
            <a:ext cx="21590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BA72-9935-4933-B397-977A83AC9F46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2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4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8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4">
                <a:solidFill>
                  <a:schemeClr val="tx1">
                    <a:lumMod val="50000"/>
                  </a:schemeClr>
                </a:solidFill>
              </a:defRPr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62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3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6"/>
            <a:ext cx="2743196" cy="365125"/>
          </a:xfrm>
        </p:spPr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9" y="6422856"/>
            <a:ext cx="879759" cy="365125"/>
          </a:xfrm>
        </p:spPr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9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92966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35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7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29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19968" y="6378575"/>
            <a:ext cx="585681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87400" y="6562726"/>
            <a:ext cx="21590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5964-F1DB-4006-AC26-940BE914B434}" type="datetime1">
              <a:rPr lang="en-US" smtClean="0"/>
              <a:t>8/8/2024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AC53-3457-40E2-AF91-9BBA5AFFC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48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96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47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50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950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64768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9976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9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1192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31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758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52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19968" y="6488114"/>
            <a:ext cx="585681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1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7900" y="847726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altLang="pt-PT" sz="1400">
                <a:cs typeface="Arial" panose="020B0604020202020204" pitchFamily="34" charset="0"/>
              </a:rPr>
              <a:t>MISAU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1447800"/>
            <a:ext cx="5549900" cy="47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5" y="1447800"/>
            <a:ext cx="5549900" cy="47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A97A-1153-47DB-96BD-D3B21379238C}" type="datetime1">
              <a:rPr lang="en-US" smtClean="0"/>
              <a:t>8/8/2024</a:t>
            </a:fld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646A-3898-4FA2-B982-CD703C44A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099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9168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4141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7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1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5999" y="2959216"/>
            <a:ext cx="6096001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338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09736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5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5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31954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89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996252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6"/>
            </a:lvl1pPr>
            <a:lvl2pPr marL="456377" indent="0" algn="ctr">
              <a:buNone/>
              <a:defRPr sz="1996"/>
            </a:lvl2pPr>
            <a:lvl3pPr marL="912754" indent="0" algn="ctr">
              <a:buNone/>
              <a:defRPr sz="1996"/>
            </a:lvl3pPr>
            <a:lvl4pPr marL="1369131" indent="0" algn="ctr">
              <a:buNone/>
              <a:defRPr sz="1996"/>
            </a:lvl4pPr>
            <a:lvl5pPr marL="1825508" indent="0" algn="ctr">
              <a:buNone/>
              <a:defRPr sz="1996"/>
            </a:lvl5pPr>
            <a:lvl6pPr marL="2281885" indent="0" algn="ctr">
              <a:buNone/>
              <a:defRPr sz="1996"/>
            </a:lvl6pPr>
            <a:lvl7pPr marL="2738262" indent="0" algn="ctr">
              <a:buNone/>
              <a:defRPr sz="1996"/>
            </a:lvl7pPr>
            <a:lvl8pPr marL="3194639" indent="0" algn="ctr">
              <a:buNone/>
              <a:defRPr sz="1996"/>
            </a:lvl8pPr>
            <a:lvl9pPr marL="3651016" indent="0" algn="ctr">
              <a:buNone/>
              <a:defRPr sz="19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5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67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89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6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6">
                <a:solidFill>
                  <a:schemeClr val="tx2"/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fld id="{2F33CD8B-B8F2-424B-B890-2495C41BA69F}" type="datetimeFigureOut">
              <a:rPr lang="en-GB" smtClean="0">
                <a:solidFill>
                  <a:srgbClr val="099BDD"/>
                </a:solidFill>
              </a:rPr>
              <a:pPr defTabSz="914288"/>
              <a:t>08/08/2024</a:t>
            </a:fld>
            <a:endParaRPr lang="en-GB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endParaRPr lang="en-GB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fld id="{21A47E1F-4A33-4BCC-9BBC-93943C7907F1}" type="slidenum">
              <a:rPr lang="en-GB" smtClean="0">
                <a:solidFill>
                  <a:srgbClr val="099BDD"/>
                </a:solidFill>
              </a:rPr>
              <a:pPr defTabSz="914288"/>
              <a:t>‹#›</a:t>
            </a:fld>
            <a:endParaRPr lang="en-GB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8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9968" y="6488114"/>
            <a:ext cx="585681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1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7900" y="847726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altLang="pt-PT" sz="1400">
                <a:cs typeface="Arial" panose="020B0604020202020204" pitchFamily="34" charset="0"/>
              </a:rPr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669" y="274639"/>
            <a:ext cx="84627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787400" y="6613526"/>
            <a:ext cx="2159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24DB-AB41-49B0-AB01-337B4731D1B0}" type="datetime1">
              <a:rPr lang="en-US" smtClean="0"/>
              <a:t>8/8/2024</a:t>
            </a:fld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2E55-C443-48AE-842D-443B9B268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98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8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6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82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8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4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4">
                <a:solidFill>
                  <a:schemeClr val="tx1">
                    <a:lumMod val="50000"/>
                  </a:schemeClr>
                </a:solidFill>
              </a:defRPr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54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08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3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6"/>
            <a:ext cx="2743196" cy="365125"/>
          </a:xfrm>
        </p:spPr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9" y="6422856"/>
            <a:ext cx="879759" cy="365125"/>
          </a:xfrm>
        </p:spPr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4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89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996252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6"/>
            </a:lvl1pPr>
            <a:lvl2pPr marL="456377" indent="0" algn="ctr">
              <a:buNone/>
              <a:defRPr sz="1996"/>
            </a:lvl2pPr>
            <a:lvl3pPr marL="912754" indent="0" algn="ctr">
              <a:buNone/>
              <a:defRPr sz="1996"/>
            </a:lvl3pPr>
            <a:lvl4pPr marL="1369131" indent="0" algn="ctr">
              <a:buNone/>
              <a:defRPr sz="1996"/>
            </a:lvl4pPr>
            <a:lvl5pPr marL="1825508" indent="0" algn="ctr">
              <a:buNone/>
              <a:defRPr sz="1996"/>
            </a:lvl5pPr>
            <a:lvl6pPr marL="2281885" indent="0" algn="ctr">
              <a:buNone/>
              <a:defRPr sz="1996"/>
            </a:lvl6pPr>
            <a:lvl7pPr marL="2738262" indent="0" algn="ctr">
              <a:buNone/>
              <a:defRPr sz="1996"/>
            </a:lvl7pPr>
            <a:lvl8pPr marL="3194639" indent="0" algn="ctr">
              <a:buNone/>
              <a:defRPr sz="1996"/>
            </a:lvl8pPr>
            <a:lvl9pPr marL="3651016" indent="0" algn="ctr">
              <a:buNone/>
              <a:defRPr sz="19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79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89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6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6">
                <a:solidFill>
                  <a:schemeClr val="tx2"/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fld id="{2F33CD8B-B8F2-424B-B890-2495C41BA69F}" type="datetimeFigureOut">
              <a:rPr lang="en-GB" smtClean="0">
                <a:solidFill>
                  <a:srgbClr val="099BDD"/>
                </a:solidFill>
              </a:rPr>
              <a:pPr defTabSz="914288"/>
              <a:t>08/08/2024</a:t>
            </a:fld>
            <a:endParaRPr lang="en-GB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endParaRPr lang="en-GB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288"/>
            <a:fld id="{21A47E1F-4A33-4BCC-9BBC-93943C7907F1}" type="slidenum">
              <a:rPr lang="en-GB" smtClean="0">
                <a:solidFill>
                  <a:srgbClr val="099BDD"/>
                </a:solidFill>
              </a:rPr>
              <a:pPr defTabSz="914288"/>
              <a:t>‹#›</a:t>
            </a:fld>
            <a:endParaRPr lang="en-GB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5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19968" y="6488114"/>
            <a:ext cx="585681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1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7900" y="847726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altLang="pt-PT" sz="1400">
                <a:cs typeface="Arial" panose="020B0604020202020204" pitchFamily="34" charset="0"/>
              </a:rPr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87400" y="6613526"/>
            <a:ext cx="2159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B221-23EA-425C-89F9-31E6B4F4E245}" type="datetime1">
              <a:rPr lang="en-US" smtClean="0"/>
              <a:t>8/8/2024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C2F1-6746-46B5-9DBE-804F50843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931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0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1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87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50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58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8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4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4">
                <a:solidFill>
                  <a:schemeClr val="tx1">
                    <a:lumMod val="50000"/>
                  </a:schemeClr>
                </a:solidFill>
              </a:defRPr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34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37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3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6"/>
            <a:ext cx="2743196" cy="365125"/>
          </a:xfrm>
        </p:spPr>
        <p:txBody>
          <a:bodyPr/>
          <a:lstStyle/>
          <a:p>
            <a:pPr defTabSz="914288"/>
            <a:fld id="{2F33CD8B-B8F2-424B-B890-2495C41BA69F}" type="datetimeFigureOut">
              <a:rPr lang="en-GB" smtClean="0">
                <a:solidFill>
                  <a:srgbClr val="FFFFFF"/>
                </a:solidFill>
              </a:rPr>
              <a:pPr defTabSz="914288"/>
              <a:t>08/08/2024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 defTabSz="914288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9" y="6422856"/>
            <a:ext cx="879759" cy="365125"/>
          </a:xfrm>
        </p:spPr>
        <p:txBody>
          <a:bodyPr/>
          <a:lstStyle/>
          <a:p>
            <a:pPr defTabSz="914288"/>
            <a:fld id="{21A47E1F-4A33-4BCC-9BBC-93943C7907F1}" type="slidenum">
              <a:rPr lang="en-GB" smtClean="0">
                <a:solidFill>
                  <a:srgbClr val="FFFFFF"/>
                </a:solidFill>
              </a:rPr>
              <a:pPr defTabSz="914288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8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90334" y="6488114"/>
            <a:ext cx="585681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6201"/>
            <a:ext cx="1041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7900" y="847726"/>
            <a:ext cx="1320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altLang="pt-PT" sz="1400">
                <a:cs typeface="Arial" panose="020B0604020202020204" pitchFamily="34" charset="0"/>
              </a:rPr>
              <a:t>MISAU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87400" y="6597650"/>
            <a:ext cx="21590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0768-060C-46AD-A7C8-8F628D7C071B}" type="datetime1">
              <a:rPr lang="en-US" smtClean="0"/>
              <a:t>8/8/2024</a:t>
            </a:fld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0756-630D-4AD6-951E-C4DC6ECA6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1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19968" y="6415089"/>
            <a:ext cx="585681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12285" y="6600826"/>
            <a:ext cx="2034116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0DCD-26BA-45E3-9C94-CE6B30EA18ED}" type="datetime1">
              <a:rPr lang="en-US" smtClean="0"/>
              <a:t>8/8/2024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E24B-B6A6-4F00-9959-548C19C01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72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3200" y="0"/>
            <a:ext cx="0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6400" y="0"/>
            <a:ext cx="0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317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19968" y="6378575"/>
            <a:ext cx="585681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PT" altLang="pt-PT" sz="1800">
                <a:solidFill>
                  <a:srgbClr val="CCCCCC"/>
                </a:solidFill>
                <a:cs typeface="Arial" panose="020B0604020202020204" pitchFamily="34" charset="0"/>
              </a:rPr>
              <a:t>MISAU: O nosso maior valor é a vida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5D34-A0BA-479E-9424-09ABE07CEA3F}" type="datetime1">
              <a:rPr lang="en-US" smtClean="0"/>
              <a:t>8/8/2024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214E-7A92-4254-AF5D-36BBBD89A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4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952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1130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6135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37E52D-9192-421A-AB7D-EA4731D339EC}" type="datetime1">
              <a:rPr lang="en-US" smtClean="0"/>
              <a:t>8/8/2024</a:t>
            </a:fld>
            <a:endParaRPr lang="en-US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1352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2900" y="66135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7240D-83CA-4CE8-892F-FEC0C829E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6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48">
                <a:solidFill>
                  <a:schemeClr val="tx1"/>
                </a:solidFill>
              </a:defRPr>
            </a:lvl1pPr>
          </a:lstStyle>
          <a:p>
            <a:pPr defTabSz="914288"/>
            <a:fld id="{96DFF08F-DC6B-4601-B491-B0F83F6DD2DA}" type="datetimeFigureOut">
              <a:rPr lang="en-US" smtClean="0">
                <a:solidFill>
                  <a:srgbClr val="FFFFFF"/>
                </a:solidFill>
              </a:rPr>
              <a:pPr defTabSz="914288"/>
              <a:t>8/8/2024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6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8">
                <a:solidFill>
                  <a:schemeClr val="tx1"/>
                </a:solidFill>
              </a:defRPr>
            </a:lvl1pPr>
          </a:lstStyle>
          <a:p>
            <a:pPr defTabSz="91428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8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198" b="0">
                <a:solidFill>
                  <a:schemeClr val="tx1"/>
                </a:solidFill>
              </a:defRPr>
            </a:lvl1pPr>
          </a:lstStyle>
          <a:p>
            <a:pPr defTabSz="914288"/>
            <a:fld id="{4FAB73BC-B049-4115-A692-8D63A059BFB8}" type="slidenum">
              <a:rPr lang="en-US" smtClean="0">
                <a:solidFill>
                  <a:srgbClr val="FFFFFF"/>
                </a:solidFill>
              </a:rPr>
              <a:pPr defTabSz="91428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0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2754" rtl="0" eaLnBrk="1" latinLnBrk="0" hangingPunct="1">
        <a:lnSpc>
          <a:spcPct val="85000"/>
        </a:lnSpc>
        <a:spcBef>
          <a:spcPct val="0"/>
        </a:spcBef>
        <a:buNone/>
        <a:defRPr sz="3993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551" indent="-182551" algn="l" defTabSz="912754" rtl="0" eaLnBrk="1" latinLnBrk="0" hangingPunct="1">
        <a:lnSpc>
          <a:spcPct val="90000"/>
        </a:lnSpc>
        <a:spcBef>
          <a:spcPts val="1198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6" kern="1200">
          <a:solidFill>
            <a:schemeClr val="tx1"/>
          </a:solidFill>
          <a:latin typeface="+mn-lt"/>
          <a:ea typeface="+mn-ea"/>
          <a:cs typeface="+mn-cs"/>
        </a:defRPr>
      </a:lvl1pPr>
      <a:lvl2pPr marL="410739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638928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867116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4pPr>
      <a:lvl5pPr marL="1095305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5pPr>
      <a:lvl6pPr marL="1282288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6pPr>
      <a:lvl7pPr marL="1469151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7pPr>
      <a:lvl8pPr marL="1626068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8pPr>
      <a:lvl9pPr marL="1802949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5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6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48">
                <a:solidFill>
                  <a:schemeClr val="tx1"/>
                </a:solidFill>
              </a:defRPr>
            </a:lvl1pPr>
          </a:lstStyle>
          <a:p>
            <a:pPr defTabSz="914288"/>
            <a:fld id="{96DFF08F-DC6B-4601-B491-B0F83F6DD2DA}" type="datetimeFigureOut">
              <a:rPr lang="en-US" smtClean="0">
                <a:solidFill>
                  <a:srgbClr val="FFFFFF"/>
                </a:solidFill>
              </a:rPr>
              <a:pPr defTabSz="914288"/>
              <a:t>8/8/2024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6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8">
                <a:solidFill>
                  <a:schemeClr val="tx1"/>
                </a:solidFill>
              </a:defRPr>
            </a:lvl1pPr>
          </a:lstStyle>
          <a:p>
            <a:pPr defTabSz="91428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8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198" b="0">
                <a:solidFill>
                  <a:schemeClr val="tx1"/>
                </a:solidFill>
              </a:defRPr>
            </a:lvl1pPr>
          </a:lstStyle>
          <a:p>
            <a:pPr defTabSz="914288"/>
            <a:fld id="{4FAB73BC-B049-4115-A692-8D63A059BFB8}" type="slidenum">
              <a:rPr lang="en-US" smtClean="0">
                <a:solidFill>
                  <a:srgbClr val="FFFFFF"/>
                </a:solidFill>
              </a:rPr>
              <a:pPr defTabSz="91428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3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2754" rtl="0" eaLnBrk="1" latinLnBrk="0" hangingPunct="1">
        <a:lnSpc>
          <a:spcPct val="85000"/>
        </a:lnSpc>
        <a:spcBef>
          <a:spcPct val="0"/>
        </a:spcBef>
        <a:buNone/>
        <a:defRPr sz="3993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551" indent="-182551" algn="l" defTabSz="912754" rtl="0" eaLnBrk="1" latinLnBrk="0" hangingPunct="1">
        <a:lnSpc>
          <a:spcPct val="90000"/>
        </a:lnSpc>
        <a:spcBef>
          <a:spcPts val="1198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6" kern="1200">
          <a:solidFill>
            <a:schemeClr val="tx1"/>
          </a:solidFill>
          <a:latin typeface="+mn-lt"/>
          <a:ea typeface="+mn-ea"/>
          <a:cs typeface="+mn-cs"/>
        </a:defRPr>
      </a:lvl1pPr>
      <a:lvl2pPr marL="410739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638928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867116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4pPr>
      <a:lvl5pPr marL="1095305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5pPr>
      <a:lvl6pPr marL="1282288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6pPr>
      <a:lvl7pPr marL="1469151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7pPr>
      <a:lvl8pPr marL="1626068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8pPr>
      <a:lvl9pPr marL="1802949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6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48">
                <a:solidFill>
                  <a:schemeClr val="tx1"/>
                </a:solidFill>
              </a:defRPr>
            </a:lvl1pPr>
          </a:lstStyle>
          <a:p>
            <a:pPr defTabSz="914288"/>
            <a:fld id="{96DFF08F-DC6B-4601-B491-B0F83F6DD2DA}" type="datetimeFigureOut">
              <a:rPr lang="en-US" smtClean="0">
                <a:solidFill>
                  <a:srgbClr val="FFFFFF"/>
                </a:solidFill>
              </a:rPr>
              <a:pPr defTabSz="914288"/>
              <a:t>8/8/2024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6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8">
                <a:solidFill>
                  <a:schemeClr val="tx1"/>
                </a:solidFill>
              </a:defRPr>
            </a:lvl1pPr>
          </a:lstStyle>
          <a:p>
            <a:pPr defTabSz="91428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8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198" b="0">
                <a:solidFill>
                  <a:schemeClr val="tx1"/>
                </a:solidFill>
              </a:defRPr>
            </a:lvl1pPr>
          </a:lstStyle>
          <a:p>
            <a:pPr defTabSz="914288"/>
            <a:fld id="{4FAB73BC-B049-4115-A692-8D63A059BFB8}" type="slidenum">
              <a:rPr lang="en-US" smtClean="0">
                <a:solidFill>
                  <a:srgbClr val="FFFFFF"/>
                </a:solidFill>
              </a:rPr>
              <a:pPr defTabSz="91428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5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2754" rtl="0" eaLnBrk="1" latinLnBrk="0" hangingPunct="1">
        <a:lnSpc>
          <a:spcPct val="85000"/>
        </a:lnSpc>
        <a:spcBef>
          <a:spcPct val="0"/>
        </a:spcBef>
        <a:buNone/>
        <a:defRPr sz="3993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551" indent="-182551" algn="l" defTabSz="912754" rtl="0" eaLnBrk="1" latinLnBrk="0" hangingPunct="1">
        <a:lnSpc>
          <a:spcPct val="90000"/>
        </a:lnSpc>
        <a:spcBef>
          <a:spcPts val="1198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6" kern="1200">
          <a:solidFill>
            <a:schemeClr val="tx1"/>
          </a:solidFill>
          <a:latin typeface="+mn-lt"/>
          <a:ea typeface="+mn-ea"/>
          <a:cs typeface="+mn-cs"/>
        </a:defRPr>
      </a:lvl1pPr>
      <a:lvl2pPr marL="410739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638928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867116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4pPr>
      <a:lvl5pPr marL="1095305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5pPr>
      <a:lvl6pPr marL="1282288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6pPr>
      <a:lvl7pPr marL="1469151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7pPr>
      <a:lvl8pPr marL="1626068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8pPr>
      <a:lvl9pPr marL="1802949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/>
        </a:buClr>
        <a:buFont typeface="Wingdings" pitchFamily="2" charset="2"/>
        <a:buChar char=""/>
        <a:defRPr sz="1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855431" y="4535807"/>
            <a:ext cx="8788893" cy="879156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144000" rIns="91440" bIns="1080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66C1FC"/>
              </a:buClr>
              <a:defRPr/>
            </a:pPr>
            <a:r>
              <a:rPr lang="en-US" altLang="en-US" sz="2800" dirty="0" err="1">
                <a:solidFill>
                  <a:schemeClr val="bg1"/>
                </a:solidFill>
                <a:ea typeface="Kozuka Gothic Pro B" pitchFamily="34" charset="-128"/>
              </a:rPr>
              <a:t>Alinhamento</a:t>
            </a:r>
            <a:r>
              <a:rPr lang="en-US" altLang="en-US" sz="2800" dirty="0">
                <a:solidFill>
                  <a:schemeClr val="bg1"/>
                </a:solidFill>
                <a:ea typeface="Kozuka Gothic Pro B" pitchFamily="34" charset="-128"/>
              </a:rPr>
              <a:t> do CFMP com o PESOE e a </a:t>
            </a:r>
            <a:r>
              <a:rPr lang="en-US" altLang="en-US" sz="2800" dirty="0" err="1">
                <a:solidFill>
                  <a:schemeClr val="bg1"/>
                </a:solidFill>
                <a:ea typeface="Kozuka Gothic Pro B" pitchFamily="34" charset="-128"/>
              </a:rPr>
              <a:t>Monitoria</a:t>
            </a:r>
            <a:r>
              <a:rPr lang="en-US" altLang="en-US" sz="2800" dirty="0">
                <a:solidFill>
                  <a:schemeClr val="bg1"/>
                </a:solidFill>
                <a:ea typeface="Kozuka Gothic Pro B" pitchFamily="34" charset="-128"/>
              </a:rPr>
              <a:t> e </a:t>
            </a:r>
            <a:r>
              <a:rPr lang="en-US" altLang="en-US" sz="2800" dirty="0" err="1">
                <a:solidFill>
                  <a:schemeClr val="bg1"/>
                </a:solidFill>
                <a:ea typeface="Kozuka Gothic Pro B" pitchFamily="34" charset="-128"/>
              </a:rPr>
              <a:t>Avaliação</a:t>
            </a:r>
            <a:endParaRPr lang="en-US" altLang="pt-PT" sz="2800" dirty="0">
              <a:solidFill>
                <a:schemeClr val="bg1"/>
              </a:solidFill>
              <a:ea typeface="Kozuka Gothic Pro B" pitchFamily="34" charset="-128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2458134" y="5866145"/>
            <a:ext cx="7583488" cy="623793"/>
          </a:xfrm>
          <a:solidFill>
            <a:srgbClr val="6699F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144000" rIns="91440" bIns="108000" numCol="1" anchor="ctr" anchorCtr="0" compatLnSpc="1">
            <a:prstTxWarp prst="textNoShape">
              <a:avLst/>
            </a:prstTxWarp>
            <a:spAutoFit/>
          </a:bodyPr>
          <a:lstStyle/>
          <a:p>
            <a:pPr defTabSz="457189">
              <a:spcBef>
                <a:spcPct val="0"/>
              </a:spcBef>
              <a:defRPr/>
            </a:pPr>
            <a:r>
              <a:rPr lang="en-US" altLang="pt-PT" b="1" kern="1200" dirty="0">
                <a:solidFill>
                  <a:schemeClr val="bg1"/>
                </a:solidFill>
                <a:ea typeface="Kozuka Gothic Pro B" pitchFamily="34" charset="-128"/>
                <a:cs typeface="Arial" panose="020B0604020202020204" pitchFamily="34" charset="0"/>
              </a:rPr>
              <a:t>Maputo, 09 de Agosto de 2024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6B437A-389F-4ADB-9F11-EEC447DC784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4FC7CD-A65B-487F-ADC9-A38281C38E4E}"/>
              </a:ext>
            </a:extLst>
          </p:cNvPr>
          <p:cNvSpPr txBox="1">
            <a:spLocks/>
          </p:cNvSpPr>
          <p:nvPr/>
        </p:nvSpPr>
        <p:spPr bwMode="auto">
          <a:xfrm>
            <a:off x="1071470" y="2778442"/>
            <a:ext cx="10799687" cy="87915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144000" rIns="91440" bIns="1080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C1FC"/>
              </a:buClr>
              <a:defRPr/>
            </a:pPr>
            <a:r>
              <a:rPr lang="pt-BR" altLang="pt-PT" sz="2800" kern="0" dirty="0">
                <a:solidFill>
                  <a:schemeClr val="bg1"/>
                </a:solidFill>
                <a:latin typeface="+mn-lt"/>
                <a:ea typeface="Kozuka Gothic Pro B" pitchFamily="34" charset="-128"/>
              </a:rPr>
              <a:t>“A Qualidade da Formação é a Nossa Prioridade”</a:t>
            </a:r>
            <a:endParaRPr lang="en-US" altLang="pt-PT" sz="4000" kern="0" dirty="0">
              <a:solidFill>
                <a:schemeClr val="bg1"/>
              </a:solidFill>
              <a:latin typeface="+mn-lt"/>
              <a:ea typeface="Kozuka Gothic Pro B" pitchFamily="34" charset="-128"/>
              <a:cs typeface="MS PGothic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7AF10-98E9-4E09-91BD-1E1ACD2388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3492758-B401-4742-ACA9-7E89CA7F83E8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Cenário Fiscal de Médio Prazo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4"/>
            <a:ext cx="11071654" cy="2610197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just">
              <a:lnSpc>
                <a:spcPct val="150000"/>
              </a:lnSpc>
              <a:buClrTx/>
              <a:buNone/>
            </a:pPr>
            <a:r>
              <a:rPr lang="pt-PT" dirty="0"/>
              <a:t>O </a:t>
            </a:r>
            <a:r>
              <a:rPr lang="pt-PT" b="1" dirty="0"/>
              <a:t>CFMP</a:t>
            </a:r>
            <a:r>
              <a:rPr lang="pt-PT" dirty="0"/>
              <a:t> é um instrumento de planificação de base no processo de preparação e elaboração do PESOE assim como o da gestão dos recursos públicos. Este instrumento marca o início do ciclo de Planificação e Orçamentação (Outubro do ano N-2 à </a:t>
            </a:r>
            <a:r>
              <a:rPr lang="pt-PT" dirty="0" smtClean="0"/>
              <a:t>Abril</a:t>
            </a:r>
            <a:r>
              <a:rPr lang="pt-PT" dirty="0" smtClean="0"/>
              <a:t> </a:t>
            </a:r>
            <a:r>
              <a:rPr lang="pt-PT" dirty="0"/>
              <a:t>do Ano </a:t>
            </a:r>
            <a:r>
              <a:rPr lang="pt-PT" dirty="0" smtClean="0"/>
              <a:t>N+1</a:t>
            </a:r>
            <a:r>
              <a:rPr lang="pt-PT" dirty="0"/>
              <a:t>, onde N é o ano orçamental).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Relevância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2548"/>
            <a:ext cx="10944654" cy="523837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PT" b="1" dirty="0"/>
              <a:t>O CFMP permite: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pt-PT" sz="2400" dirty="0"/>
              <a:t>fortalecer a definição de políticas e implementação de reformas, destacando as grandes linhas da política e da estratégia do Governo, que são detalhadas e operacionalizadas pelo PESOE;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pt-PT" sz="2400" dirty="0"/>
              <a:t>a definição de recursos e da despesa pública no médio prazo;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pt-PT" sz="2400" dirty="0"/>
              <a:t>a fixação dos limites Globais indicativos de programação para a elaboração do PESOE;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pt-PT" sz="2400" dirty="0"/>
              <a:t>escolha e ajustamento das opções estratégicas mais adequadas tendo em conta a conjuntura e aspectos estruturais.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71834"/>
            <a:ext cx="9712411" cy="808459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sz="3600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Modelos</a:t>
            </a:r>
            <a:endParaRPr lang="pt-PT" kern="12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85088"/>
            <a:ext cx="11071654" cy="530352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BR" sz="2800" b="1" dirty="0"/>
              <a:t>C</a:t>
            </a:r>
            <a:r>
              <a:rPr lang="pt-BR" sz="2800" dirty="0"/>
              <a:t> </a:t>
            </a:r>
            <a:r>
              <a:rPr lang="pt-BR" sz="2800" b="1" dirty="0"/>
              <a:t>=</a:t>
            </a:r>
            <a:r>
              <a:rPr lang="pt-BR" sz="2800" dirty="0"/>
              <a:t> passou a ser considerada Mapa de Desp Correntes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BR" sz="2800" b="1" dirty="0"/>
              <a:t>R = </a:t>
            </a:r>
            <a:r>
              <a:rPr lang="pt-BR" sz="2800" dirty="0"/>
              <a:t>passou a ser considerado Mapa de Receitas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BR" sz="2800" b="1" dirty="0" smtClean="0"/>
              <a:t>B = </a:t>
            </a:r>
            <a:r>
              <a:rPr lang="pt-BR" sz="2800" dirty="0" smtClean="0"/>
              <a:t>Mapa de Investimentos (Compromissos, Acordo, Garantia de Financiamento)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72516"/>
            <a:ext cx="9712411" cy="1239346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Plano Económico e Social e Orçamento do Estado (1/5)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4"/>
            <a:ext cx="11071654" cy="254369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dirty="0"/>
              <a:t>O </a:t>
            </a:r>
            <a:r>
              <a:rPr lang="pt-PT" b="1" dirty="0"/>
              <a:t>PESOE</a:t>
            </a:r>
            <a:r>
              <a:rPr lang="pt-PT" dirty="0"/>
              <a:t> define os principais objectivos económicos e sociais e de política financeira do Estado, identifica a previsão das receitas a arrecadar, as acções e os recursos necessários para a implementação do Programa e Plano, num horizonte temporal de um ano.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72516"/>
            <a:ext cx="9712411" cy="1239346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Plano Económico e Social e Orçamento do Estado 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4"/>
            <a:ext cx="11071654" cy="385710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b="1" dirty="0"/>
              <a:t>Princípios a ter em conta na preparação e execução do PESOE 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pt-PT" dirty="0"/>
              <a:t>Anualidade;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pt-PT" dirty="0"/>
              <a:t>Universalidade;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pt-PT" dirty="0"/>
              <a:t>Especificação;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pt-PT" dirty="0"/>
              <a:t>Não compensação;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pt-PT" dirty="0"/>
              <a:t>Equilíbrio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3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72516"/>
            <a:ext cx="9712411" cy="1239346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Plano Económico e Social e Orçamento do Estado (3/5)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4"/>
            <a:ext cx="11071654" cy="465512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b="1" dirty="0"/>
              <a:t>Recondução do PESOE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PT" sz="500" b="1" dirty="0"/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PT" dirty="0"/>
              <a:t>Em caso de não aprovação do PESOE pela AR é reconduzido o do exercício anterior, com os limites nele definidos, incluindo os ajustes verificados ao longo desse exercício, mantendo-se em vigor até a aprovação de novo PESOE;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PT" sz="1200" dirty="0"/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PT" dirty="0"/>
              <a:t>O Governo tem 60 dias para apresentar a nova proposta a contar da data da sua rejeição.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72516"/>
            <a:ext cx="9712411" cy="1239346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Plano Económico e Social e Orçamento do Estado (4/5)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4"/>
            <a:ext cx="11071654" cy="465512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b="1" dirty="0"/>
              <a:t>Alterações do PESOE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PT" sz="500" b="1" dirty="0"/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PT" dirty="0"/>
              <a:t>As alterações dos limites fixados no PESOE são efectuados por Lei;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PT" dirty="0"/>
              <a:t>São permitidas apenas duas alterações dos limites fixados no PESOE, devendo a </a:t>
            </a:r>
            <a:r>
              <a:rPr lang="pt-PT" dirty="0" smtClean="0"/>
              <a:t>última </a:t>
            </a:r>
            <a:r>
              <a:rPr lang="pt-PT" dirty="0"/>
              <a:t>ser </a:t>
            </a:r>
            <a:r>
              <a:rPr lang="pt-PT" dirty="0" smtClean="0"/>
              <a:t>até </a:t>
            </a:r>
            <a:r>
              <a:rPr lang="pt-PT" dirty="0"/>
              <a:t>30 de Novembro;</a:t>
            </a:r>
          </a:p>
          <a:p>
            <a:pPr lvl="0">
              <a:buClrTx/>
            </a:pPr>
            <a:r>
              <a:rPr lang="pt-PT" dirty="0"/>
              <a:t>As alterações no PESOE </a:t>
            </a:r>
            <a:r>
              <a:rPr lang="pt-PT" dirty="0" smtClean="0"/>
              <a:t>devem </a:t>
            </a:r>
            <a:r>
              <a:rPr lang="pt-PT" dirty="0"/>
              <a:t>ser </a:t>
            </a:r>
            <a:r>
              <a:rPr lang="pt-PT" dirty="0" err="1" smtClean="0"/>
              <a:t>efectuado</a:t>
            </a:r>
            <a:r>
              <a:rPr lang="en-US" dirty="0"/>
              <a:t> </a:t>
            </a:r>
            <a:r>
              <a:rPr lang="pt-PT" dirty="0" smtClean="0"/>
              <a:t>por intermédio </a:t>
            </a:r>
            <a:r>
              <a:rPr lang="pt-PT" dirty="0"/>
              <a:t>de:</a:t>
            </a:r>
          </a:p>
          <a:p>
            <a:pPr lvl="1">
              <a:buClrTx/>
            </a:pPr>
            <a:r>
              <a:rPr lang="pt-PT" sz="2400" dirty="0" smtClean="0">
                <a:ea typeface="+mn-ea"/>
                <a:cs typeface="+mn-cs"/>
              </a:rPr>
              <a:t>Anulações </a:t>
            </a:r>
            <a:r>
              <a:rPr lang="pt-PT" sz="2400" dirty="0">
                <a:ea typeface="+mn-ea"/>
                <a:cs typeface="+mn-cs"/>
              </a:rPr>
              <a:t>e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 smtClean="0">
                <a:ea typeface="+mn-ea"/>
                <a:cs typeface="+mn-cs"/>
              </a:rPr>
              <a:t>Reforços.</a:t>
            </a:r>
            <a:endParaRPr lang="pt-PT" sz="2400" dirty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72516"/>
            <a:ext cx="9712411" cy="1239346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Plano Económico e Social e Orçamento do Estado (5/5)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4569"/>
            <a:ext cx="11071654" cy="231093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b="1" dirty="0"/>
              <a:t>Anulações </a:t>
            </a:r>
            <a:r>
              <a:rPr lang="pt-PT" dirty="0"/>
              <a:t>– que representa uma supressão no todo ou parte do programa, subprograma, projecto ou actividade do </a:t>
            </a:r>
            <a:r>
              <a:rPr lang="pt-PT" dirty="0" smtClean="0"/>
              <a:t>PESOE.</a:t>
            </a:r>
            <a:endParaRPr lang="pt-PT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1000" dirty="0"/>
          </a:p>
          <a:p>
            <a:pPr marL="0" indent="0">
              <a:buNone/>
            </a:pPr>
            <a:r>
              <a:rPr lang="pt-PT" b="1" dirty="0"/>
              <a:t>Reforços </a:t>
            </a:r>
            <a:r>
              <a:rPr lang="pt-PT" dirty="0"/>
              <a:t>– que representa um aumento de recursos aos inicialmente aprovados.</a:t>
            </a:r>
            <a:endParaRPr lang="en-US" dirty="0"/>
          </a:p>
          <a:p>
            <a:pPr marL="400050" lvl="1" indent="0">
              <a:buNone/>
            </a:pPr>
            <a:endParaRPr lang="pt-PT" sz="2400" dirty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136" y="3237070"/>
            <a:ext cx="11307520" cy="1872208"/>
          </a:xfr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pt-BR" sz="4800" b="1" dirty="0">
                <a:solidFill>
                  <a:srgbClr val="3F585B"/>
                </a:solidFill>
                <a:latin typeface="Bookman Old Style" panose="02050604050505020204" pitchFamily="18" charset="0"/>
                <a:cs typeface="Times New Roman" pitchFamily="18" charset="0"/>
              </a:rPr>
              <a:t>PROCESSO DE PLANIFICAÇÃO E ORÇAMENTAÇÃO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777B-DEA8-4573-8596-03CD5CF4ACD7}"/>
              </a:ext>
            </a:extLst>
          </p:cNvPr>
          <p:cNvGrpSpPr/>
          <p:nvPr/>
        </p:nvGrpSpPr>
        <p:grpSpPr>
          <a:xfrm>
            <a:off x="1415481" y="5117528"/>
            <a:ext cx="5255454" cy="111653"/>
            <a:chOff x="11445923" y="0"/>
            <a:chExt cx="1119115" cy="25522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0B278-363D-4CBD-BEC2-21DBD0331773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C28E13-95D1-456C-9D5E-99C7C947E1E0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74B2F7-DAB3-42A4-AB9B-0B484B0455E9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C28E13-95D1-456C-9D5E-99C7C947E1E0}"/>
              </a:ext>
            </a:extLst>
          </p:cNvPr>
          <p:cNvSpPr/>
          <p:nvPr/>
        </p:nvSpPr>
        <p:spPr>
          <a:xfrm>
            <a:off x="6672064" y="5117548"/>
            <a:ext cx="1751816" cy="111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0B278-363D-4CBD-BEC2-21DBD0331773}"/>
              </a:ext>
            </a:extLst>
          </p:cNvPr>
          <p:cNvSpPr/>
          <p:nvPr/>
        </p:nvSpPr>
        <p:spPr>
          <a:xfrm>
            <a:off x="8422748" y="5117548"/>
            <a:ext cx="1751816" cy="1116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74B2F7-DAB3-42A4-AB9B-0B484B0455E9}"/>
              </a:ext>
            </a:extLst>
          </p:cNvPr>
          <p:cNvSpPr/>
          <p:nvPr/>
        </p:nvSpPr>
        <p:spPr>
          <a:xfrm>
            <a:off x="10176832" y="5117548"/>
            <a:ext cx="1751816" cy="111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160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9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192463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78942" y="274640"/>
            <a:ext cx="9957619" cy="686060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rmAutofit/>
          </a:bodyPr>
          <a:lstStyle>
            <a:defPPr>
              <a:defRPr lang="en-US"/>
            </a:defPPr>
            <a:lvl1pPr lvl="0" algn="ctr" defTabSz="912754">
              <a:lnSpc>
                <a:spcPct val="85000"/>
              </a:lnSpc>
              <a:spcBef>
                <a:spcPct val="0"/>
              </a:spcBef>
              <a:buNone/>
              <a:defRPr sz="3200" b="1" cap="all" baseline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2400"/>
              <a:t>QUADRO LEGAL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983432" y="960701"/>
            <a:ext cx="10729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88">
              <a:defRPr/>
            </a:pP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Moçambique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a </a:t>
            </a:r>
            <a:r>
              <a:rPr lang="pt-PT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legislação que nortea o processo de planificação:</a:t>
            </a:r>
          </a:p>
          <a:p>
            <a:pPr algn="just" defTabSz="914288">
              <a:buFont typeface="Arial" charset="0"/>
              <a:buChar char="•"/>
              <a:defRPr/>
            </a:pPr>
            <a:endParaRPr lang="pt-PT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Constituição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da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República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(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Artigos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128 – 130);</a:t>
            </a:r>
          </a:p>
          <a:p>
            <a:pPr marL="914288" lvl="2" algn="just" defTabSz="914288">
              <a:buFont typeface="Arial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pt-PT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Lei nº 14/2020 de 23 de Dezembro – Lei do SISTAFE;</a:t>
            </a:r>
          </a:p>
          <a:p>
            <a:pPr marL="914288" lvl="2" algn="just" defTabSz="914288">
              <a:defRPr/>
            </a:pPr>
            <a:endParaRPr lang="pt-PT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pt-PT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Decreto nº 26/2021 de 3 de Maio - Regulamento do SISTAFE; </a:t>
            </a:r>
          </a:p>
          <a:p>
            <a:pPr marL="914288" lvl="2" algn="just" defTabSz="914288">
              <a:buFont typeface="Arial" charset="0"/>
              <a:buChar char="•"/>
              <a:defRPr/>
            </a:pPr>
            <a:endParaRPr lang="pt-PT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Lei  nº 16/2019 de 24 de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Setembro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– Regime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Financeiro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e Patrimonial dos OGDP;</a:t>
            </a:r>
          </a:p>
          <a:p>
            <a:pPr marL="914288" lvl="2" algn="just" defTabSz="914288">
              <a:buFont typeface="Arial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Decreto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nº 23/2020 de 02 de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Novembro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–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Regulamento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do Regime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Financeiro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e Patrimonial dos OGDP;</a:t>
            </a:r>
          </a:p>
          <a:p>
            <a:pPr marL="914288" lvl="2" algn="just" defTabSz="914288">
              <a:buFont typeface="Arial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Lei nº4/2019 de 31 de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Maio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–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Principios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normas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organiza</a:t>
            </a:r>
            <a:r>
              <a:rPr lang="pt-PT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ção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competencias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funcionamento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dos OGDP</a:t>
            </a:r>
          </a:p>
          <a:p>
            <a:pPr marL="914288" lvl="2" algn="just" defTabSz="914288">
              <a:buFont typeface="Arial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914288" lvl="2" algn="just" defTabSz="914288"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Lei nº 7/ 2019 de 31 de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Maio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–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Organiza</a:t>
            </a:r>
            <a:r>
              <a:rPr lang="pt-PT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ção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e </a:t>
            </a:r>
            <a:r>
              <a:rPr lang="en-US" altLang="en-US" sz="2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funcionamento</a:t>
            </a:r>
            <a:r>
              <a:rPr lang="en-US" alt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dos OREP</a:t>
            </a:r>
            <a:endParaRPr lang="pt-PT" altLang="en-US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3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120900"/>
            <a:ext cx="9564130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altLang="pt-PT" dirty="0">
                <a:solidFill>
                  <a:schemeClr val="bg1"/>
                </a:solidFill>
              </a:rPr>
              <a:t>Objectivos da apresentação</a:t>
            </a:r>
            <a:endParaRPr lang="pt-PT" kern="12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466"/>
            <a:ext cx="10972800" cy="2104691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endParaRPr lang="pt-PT" altLang="pt-PT" sz="1200" dirty="0"/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PT" altLang="pt-PT" sz="2800" dirty="0"/>
              <a:t>Partilhar o </a:t>
            </a:r>
            <a:r>
              <a:rPr lang="pt-PT" altLang="pt-PT" sz="2800" dirty="0" smtClean="0"/>
              <a:t>alinhamento </a:t>
            </a:r>
            <a:r>
              <a:rPr lang="pt-PT" altLang="pt-PT" sz="2800" dirty="0"/>
              <a:t>entre o CMPF, PESOE e Monitoria e Avaliação.</a:t>
            </a:r>
            <a:endParaRPr lang="pt-P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9ACE-529B-4123-BA91-D5DB40D2ED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E1D973-AAA3-49E3-846A-5FD757388831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192463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78942" y="332656"/>
            <a:ext cx="9957619" cy="720080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>
            <a:defPPr>
              <a:defRPr lang="en-US"/>
            </a:defPPr>
            <a:lvl1pPr lvl="0" algn="ctr" defTabSz="912754">
              <a:lnSpc>
                <a:spcPct val="85000"/>
              </a:lnSpc>
              <a:spcBef>
                <a:spcPct val="0"/>
              </a:spcBef>
              <a:buNone/>
              <a:defRPr sz="3200" b="1" cap="all" baseline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/>
              <a:t>COMPROMISSOS E AGENDAS NACIONAIS, REGIONAIS E INTERNACIONAIS </a:t>
            </a:r>
            <a:endParaRPr lang="en-GB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55441" y="1340768"/>
          <a:ext cx="10580649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0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INSTRUMENTOS 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MECANĺSMOS</a:t>
                      </a:r>
                      <a:endParaRPr lang="pt-PT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8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ookman Old Style" panose="02050604050505020204" pitchFamily="18" charset="0"/>
                        </a:rPr>
                        <a:t>ENDE- </a:t>
                      </a:r>
                      <a:r>
                        <a:rPr lang="en-US" b="0" dirty="0">
                          <a:latin typeface="Bookman Old Style" panose="02050604050505020204" pitchFamily="18" charset="0"/>
                        </a:rPr>
                        <a:t>ESTRATEGIA NACIONAL DE DESENVOLVIMENTO</a:t>
                      </a:r>
                      <a:endParaRPr lang="pt-PT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8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ookman Old Style" panose="02050604050505020204" pitchFamily="18" charset="0"/>
                        </a:rPr>
                        <a:t>NEPAD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– NOVA PARCERIA PARA O DESENVOLVIMENTO DE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ÁFRICA</a:t>
                      </a:r>
                      <a:endParaRPr lang="pt-PT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8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ookman Old Style" panose="02050604050505020204" pitchFamily="18" charset="0"/>
                        </a:rPr>
                        <a:t>MARP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– MECANISMO AFRICANO DE REVISÃO DE PARES</a:t>
                      </a:r>
                      <a:endParaRPr lang="pt-PT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09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ookman Old Style" panose="02050604050505020204" pitchFamily="18" charset="0"/>
                        </a:rPr>
                        <a:t>AGENDA 2030 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– OBJECTIVOS DE DESENVOLVIMENTO SUSTENTÁVEL (ODS)</a:t>
                      </a:r>
                      <a:endParaRPr lang="pt-PT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092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Bookman Old Style" panose="02050604050505020204" pitchFamily="18" charset="0"/>
                        </a:rPr>
                        <a:t>AGENDA 2063 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– “A ÁFRICA QUE QUEREMOS”</a:t>
                      </a:r>
                      <a:endParaRPr lang="pt-PT" dirty="0">
                        <a:latin typeface="Bookman Old Style" panose="02050604050505020204" pitchFamily="18" charset="0"/>
                      </a:endParaRPr>
                    </a:p>
                    <a:p>
                      <a:endParaRPr lang="pt-PT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9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192463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78942" y="116632"/>
            <a:ext cx="9957619" cy="686060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>
            <a:defPPr>
              <a:defRPr lang="en-US"/>
            </a:defPPr>
            <a:lvl1pPr lvl="0" algn="ctr" defTabSz="912754">
              <a:lnSpc>
                <a:spcPct val="85000"/>
              </a:lnSpc>
              <a:spcBef>
                <a:spcPct val="0"/>
              </a:spcBef>
              <a:buNone/>
              <a:defRPr sz="3200" b="1" cap="all" baseline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pt-PT" sz="2200" dirty="0"/>
              <a:t>PRINCIPAIS INSTRUMENTOS DE PLANIFICAÇÃO PÚBLICA EM MOÇAMBIQUE </a:t>
            </a:r>
            <a:endParaRPr lang="en-GB" sz="2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83432" y="1001398"/>
          <a:ext cx="10297144" cy="57605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51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LONGO/MÉDIO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PRAZO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CURTO PRAZO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man Old Style" panose="02050604050505020204" pitchFamily="18" charset="0"/>
                        </a:rPr>
                        <a:t>NÍVEL</a:t>
                      </a:r>
                      <a:r>
                        <a:rPr lang="en-US" sz="1600" b="1" baseline="0" dirty="0">
                          <a:latin typeface="Bookman Old Style" panose="02050604050505020204" pitchFamily="18" charset="0"/>
                        </a:rPr>
                        <a:t> CENTRAL</a:t>
                      </a:r>
                      <a:endParaRPr lang="pt-PT" sz="16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53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ESTRATÉGIA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NACIONAL DE DESENVOLVIMENTO (2025-2044)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CARTEIRA DE PROGRAMAS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PLANO ECONÓMICO E SOCIAL E ORÇAMENTO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DO ESTADO</a:t>
                      </a:r>
                      <a:r>
                        <a:rPr lang="pt-PT" sz="1600" baseline="0" dirty="0">
                          <a:latin typeface="Bookman Old Style" panose="02050604050505020204" pitchFamily="18" charset="0"/>
                        </a:rPr>
                        <a:t> (PESOE)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PLANOS ESTRATÉGICOS SECTORIAIS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  <a:p>
                      <a:pPr marL="285750" marR="0" indent="-2857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LINHAS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ESTRATÉGICAS (2025-2029)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BALANÇO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DO PLANO ECON</a:t>
                      </a:r>
                      <a:r>
                        <a:rPr lang="pt-PT" sz="1600" baseline="0" dirty="0">
                          <a:latin typeface="Bookman Old Style" panose="02050604050505020204" pitchFamily="18" charset="0"/>
                        </a:rPr>
                        <a:t>Ó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MICO E SOCIAL </a:t>
                      </a: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E ORÇAMENTO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DO ESTADO  (</a:t>
                      </a:r>
                      <a:r>
                        <a:rPr lang="en-US" sz="1600" baseline="0" dirty="0" err="1">
                          <a:latin typeface="Bookman Old Style" panose="02050604050505020204" pitchFamily="18" charset="0"/>
                        </a:rPr>
                        <a:t>BdPESOE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)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CENÁRIO FISCAL DE MÉDIO PRAZO          (CFMP 2025-2027)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CONTA GERAL DO ESTADO</a:t>
                      </a:r>
                      <a:endParaRPr lang="pt-PT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51">
                <a:tc gridSpan="3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NÍVEL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PROVINCIAL</a:t>
                      </a:r>
                      <a:endParaRPr lang="pt-PT" sz="1600" b="1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63">
                <a:tc>
                  <a:txBody>
                    <a:bodyPr/>
                    <a:lstStyle/>
                    <a:p>
                      <a:pPr marL="285750" marR="0" lvl="0" indent="-2857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PLANO ESTRATÉGICO DA PROVÍNCIA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91442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PLANO E ORÇAMENTO - OGDP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285750" marR="0" indent="-2857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LINHAS</a:t>
                      </a:r>
                      <a:r>
                        <a:rPr lang="en-US" sz="1600" baseline="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ESTRATÉGICAS (2025-2029)</a:t>
                      </a:r>
                      <a:r>
                        <a:rPr lang="pt-PT" sz="1600" baseline="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DOS OGDP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91442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BALANÇO DO PLANO E ORÇAMENTO –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OGDP</a:t>
                      </a:r>
                    </a:p>
                    <a:p>
                      <a:pPr marL="285750" marR="0" indent="-2857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CONTA DE GERÊNCIA  - OGDP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51">
                <a:tc gridSpan="3"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NÍVEL DISTRITAL</a:t>
                      </a:r>
                      <a:endParaRPr lang="pt-PT" sz="1600" b="1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285750" indent="-285750" algn="l" defTabSz="91442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PLANO ESTRATÉGICO DE DESENVOLVIMENTO DISTRITAL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91442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PESOD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51">
                <a:tc>
                  <a:txBody>
                    <a:bodyPr/>
                    <a:lstStyle/>
                    <a:p>
                      <a:pPr marL="285750" indent="-285750" algn="l" defTabSz="914423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91442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BALANÇO DO PESOD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94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192463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78942" y="116632"/>
            <a:ext cx="9957619" cy="392222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>
            <a:defPPr>
              <a:defRPr lang="en-US"/>
            </a:defPPr>
            <a:lvl1pPr lvl="0" algn="ctr" defTabSz="912754">
              <a:lnSpc>
                <a:spcPct val="85000"/>
              </a:lnSpc>
              <a:spcBef>
                <a:spcPct val="0"/>
              </a:spcBef>
              <a:buNone/>
              <a:defRPr sz="2400" b="1" cap="all" baseline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1800" dirty="0"/>
              <a:t>CALENDÁRIO DE PLANIFICAÇÃO &amp; ORÇAMENTAÇÃO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767408" y="508854"/>
          <a:ext cx="10369152" cy="623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538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24680" y="3237070"/>
            <a:ext cx="12169352" cy="1872208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29" tIns="45714" rIns="91429" bIns="45714" rtlCol="0" anchor="ctr">
            <a:noAutofit/>
          </a:bodyPr>
          <a:lstStyle>
            <a:lvl1pPr algn="ctr" defTabSz="91428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3600" b="1" dirty="0">
                <a:solidFill>
                  <a:srgbClr val="3F585B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PARA A ELABORAÇÃO DO PESOE E DO PO-OGDP 2025 </a:t>
            </a:r>
            <a:endParaRPr lang="pt-BR" sz="3600" b="1" dirty="0">
              <a:solidFill>
                <a:srgbClr val="3F585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777B-DEA8-4573-8596-03CD5CF4ACD7}"/>
              </a:ext>
            </a:extLst>
          </p:cNvPr>
          <p:cNvGrpSpPr/>
          <p:nvPr/>
        </p:nvGrpSpPr>
        <p:grpSpPr>
          <a:xfrm>
            <a:off x="1415481" y="5117528"/>
            <a:ext cx="5255454" cy="111653"/>
            <a:chOff x="11445923" y="0"/>
            <a:chExt cx="1119115" cy="25522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60B278-363D-4CBD-BEC2-21DBD0331773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C28E13-95D1-456C-9D5E-99C7C947E1E0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74B2F7-DAB3-42A4-AB9B-0B484B0455E9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8E13-95D1-456C-9D5E-99C7C947E1E0}"/>
              </a:ext>
            </a:extLst>
          </p:cNvPr>
          <p:cNvSpPr/>
          <p:nvPr/>
        </p:nvSpPr>
        <p:spPr>
          <a:xfrm>
            <a:off x="6672064" y="5117548"/>
            <a:ext cx="1751816" cy="111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0B278-363D-4CBD-BEC2-21DBD0331773}"/>
              </a:ext>
            </a:extLst>
          </p:cNvPr>
          <p:cNvSpPr/>
          <p:nvPr/>
        </p:nvSpPr>
        <p:spPr>
          <a:xfrm>
            <a:off x="8422748" y="5117548"/>
            <a:ext cx="1751816" cy="1116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74B2F7-DAB3-42A4-AB9B-0B484B0455E9}"/>
              </a:ext>
            </a:extLst>
          </p:cNvPr>
          <p:cNvSpPr/>
          <p:nvPr/>
        </p:nvSpPr>
        <p:spPr>
          <a:xfrm>
            <a:off x="10176832" y="5117548"/>
            <a:ext cx="1751816" cy="111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8620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2088" y="980729"/>
            <a:ext cx="11753850" cy="5708997"/>
          </a:xfrm>
        </p:spPr>
        <p:txBody>
          <a:bodyPr>
            <a:noAutofit/>
          </a:bodyPr>
          <a:lstStyle/>
          <a:p>
            <a:pPr marL="274637" lvl="2" indent="0" algn="just" defTabSz="914400" fontAlgn="base">
              <a:lnSpc>
                <a:spcPct val="80000"/>
              </a:lnSpc>
              <a:spcBef>
                <a:spcPts val="70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SzPct val="60000"/>
              <a:buNone/>
            </a:pPr>
            <a:r>
              <a:rPr lang="pt-PT" altLang="pt-PT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O PESOE para 2025 deve estar deve ser elaborado com base nas Linhas Estratégicas 2025-2029 e direccionado para os Pilares da ENDE, designadamente:</a:t>
            </a:r>
          </a:p>
        </p:txBody>
      </p:sp>
      <p:sp>
        <p:nvSpPr>
          <p:cNvPr id="2" name="Isosceles Triangle 8"/>
          <p:cNvSpPr>
            <a:spLocks noChangeArrowheads="1"/>
          </p:cNvSpPr>
          <p:nvPr/>
        </p:nvSpPr>
        <p:spPr bwMode="auto">
          <a:xfrm>
            <a:off x="270712" y="1639024"/>
            <a:ext cx="5967797" cy="1429936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PT" sz="1600" b="1" dirty="0">
                <a:solidFill>
                  <a:srgbClr val="FFFF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PILARES</a:t>
            </a:r>
            <a:endParaRPr lang="en-US" altLang="pt-PT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1096" y="3602784"/>
            <a:ext cx="5967371" cy="5462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200" b="1" dirty="0">
                <a:solidFill>
                  <a:srgbClr val="2C2C2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Transformação Social e Demográfica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71097" y="3068960"/>
            <a:ext cx="5967370" cy="4883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200" b="1" dirty="0">
                <a:solidFill>
                  <a:srgbClr val="2C2C2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Transformação Estrutural da Economia</a:t>
            </a:r>
            <a:endParaRPr lang="pt-PT" altLang="pt-PT" sz="3600" dirty="0">
              <a:solidFill>
                <a:srgbClr val="2C2C2C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71096" y="4178850"/>
            <a:ext cx="5967371" cy="5462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200" b="1" dirty="0" err="1">
                <a:solidFill>
                  <a:srgbClr val="2C2C2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Infra-Estruturas</a:t>
            </a:r>
            <a:r>
              <a:rPr lang="pt-PT" altLang="pt-PT" sz="1200" b="1" dirty="0">
                <a:solidFill>
                  <a:srgbClr val="2C2C2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Ordenamento Territorial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6598" y="4772278"/>
            <a:ext cx="5983419" cy="3398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200" b="1" dirty="0">
                <a:solidFill>
                  <a:srgbClr val="2C2C2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Governação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0922" y="1358929"/>
            <a:ext cx="15878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288">
              <a:defRPr/>
            </a:pPr>
            <a:endParaRPr lang="pt-PT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90922" y="1816129"/>
            <a:ext cx="15878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288">
              <a:defRPr/>
            </a:pPr>
            <a:endParaRPr lang="pt-PT">
              <a:solidFill>
                <a:srgbClr val="FFFFFF"/>
              </a:solidFill>
              <a:latin typeface="Corbel" panose="020B0503020204020204"/>
            </a:endParaRPr>
          </a:p>
        </p:txBody>
      </p:sp>
      <p:grpSp>
        <p:nvGrpSpPr>
          <p:cNvPr id="21" name="그룹 49">
            <a:extLst>
              <a:ext uri="{FF2B5EF4-FFF2-40B4-BE49-F238E27FC236}">
                <a16:creationId xmlns:a16="http://schemas.microsoft.com/office/drawing/2014/main" id="{4BDFC82A-E599-4B49-B245-F345D75C72EC}"/>
              </a:ext>
            </a:extLst>
          </p:cNvPr>
          <p:cNvGrpSpPr/>
          <p:nvPr/>
        </p:nvGrpSpPr>
        <p:grpSpPr>
          <a:xfrm rot="10800000" flipV="1">
            <a:off x="6473204" y="3976219"/>
            <a:ext cx="5743476" cy="1901052"/>
            <a:chOff x="45683" y="0"/>
            <a:chExt cx="1973578" cy="852379"/>
          </a:xfrm>
          <a:solidFill>
            <a:schemeClr val="bg2">
              <a:lumMod val="20000"/>
              <a:lumOff val="80000"/>
            </a:schemeClr>
          </a:solidFill>
        </p:grpSpPr>
        <p:grpSp>
          <p:nvGrpSpPr>
            <p:cNvPr id="23" name="그룹 50">
              <a:extLst>
                <a:ext uri="{FF2B5EF4-FFF2-40B4-BE49-F238E27FC236}">
                  <a16:creationId xmlns:a16="http://schemas.microsoft.com/office/drawing/2014/main" id="{78448D68-BCD4-4410-9D83-DD89797F1362}"/>
                </a:ext>
              </a:extLst>
            </p:cNvPr>
            <p:cNvGrpSpPr/>
            <p:nvPr/>
          </p:nvGrpSpPr>
          <p:grpSpPr>
            <a:xfrm>
              <a:off x="91753" y="0"/>
              <a:ext cx="1927508" cy="852379"/>
              <a:chOff x="91753" y="0"/>
              <a:chExt cx="1927508" cy="852379"/>
            </a:xfrm>
            <a:grpFill/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F946B9B-10D6-40F4-ADDC-A126CD29715D}"/>
                  </a:ext>
                </a:extLst>
              </p:cNvPr>
              <p:cNvSpPr/>
              <p:nvPr/>
            </p:nvSpPr>
            <p:spPr>
              <a:xfrm flipH="1">
                <a:off x="91753" y="132824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88">
                  <a:defRPr/>
                </a:pPr>
                <a:endParaRPr lang="pt-PT">
                  <a:solidFill>
                    <a:srgbClr val="FFFFFF"/>
                  </a:solidFill>
                  <a:latin typeface="Corbel" panose="020B0503020204020204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C5B91CE-3A04-4CA3-BC0B-9C5440A15773}"/>
                  </a:ext>
                </a:extLst>
              </p:cNvPr>
              <p:cNvSpPr/>
              <p:nvPr/>
            </p:nvSpPr>
            <p:spPr>
              <a:xfrm flipH="1">
                <a:off x="473677" y="0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88">
                  <a:defRPr/>
                </a:pPr>
                <a:endParaRPr lang="pt-PT">
                  <a:solidFill>
                    <a:srgbClr val="FFFFFF"/>
                  </a:solidFill>
                  <a:latin typeface="Corbel" panose="020B0503020204020204"/>
                </a:endParaRPr>
              </a:p>
            </p:txBody>
          </p:sp>
        </p:grpSp>
        <p:sp>
          <p:nvSpPr>
            <p:cNvPr id="24" name="직사각형 51">
              <a:extLst>
                <a:ext uri="{FF2B5EF4-FFF2-40B4-BE49-F238E27FC236}">
                  <a16:creationId xmlns:a16="http://schemas.microsoft.com/office/drawing/2014/main" id="{58F1B0D1-6B88-4DEC-BAB1-627D1864523B}"/>
                </a:ext>
              </a:extLst>
            </p:cNvPr>
            <p:cNvSpPr/>
            <p:nvPr/>
          </p:nvSpPr>
          <p:spPr>
            <a:xfrm rot="18740140">
              <a:off x="205755" y="310492"/>
              <a:ext cx="285737" cy="6058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88">
                <a:defRPr/>
              </a:pPr>
              <a:endParaRPr lang="pt-PT">
                <a:solidFill>
                  <a:srgbClr val="FFFFFF"/>
                </a:solidFill>
                <a:latin typeface="Corbel" panose="020B0503020204020204"/>
              </a:endParaRPr>
            </a:p>
          </p:txBody>
        </p:sp>
      </p:grpSp>
      <p:sp>
        <p:nvSpPr>
          <p:cNvPr id="22" name="Flowchart: Connector 21"/>
          <p:cNvSpPr/>
          <p:nvPr/>
        </p:nvSpPr>
        <p:spPr>
          <a:xfrm>
            <a:off x="6317132" y="1956952"/>
            <a:ext cx="5023206" cy="2703712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b="1" u="sng" dirty="0">
                <a:solidFill>
                  <a:srgbClr val="FFFF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OBJECTIVO CENTRAL</a:t>
            </a:r>
            <a:endParaRPr lang="pt-PT" sz="1600" b="1" u="sng" dirty="0">
              <a:solidFill>
                <a:srgbClr val="FFFFFF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288">
              <a:lnSpc>
                <a:spcPct val="107000"/>
              </a:lnSpc>
              <a:spcAft>
                <a:spcPts val="800"/>
              </a:spcAft>
              <a:defRPr/>
            </a:pPr>
            <a:r>
              <a:rPr lang="pt-PT" sz="16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14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Promover um desenvolvimento sustentável, inclusivo, equitativo e</a:t>
            </a:r>
          </a:p>
          <a:p>
            <a:pPr algn="ctr" defTabSz="914288">
              <a:lnSpc>
                <a:spcPct val="107000"/>
              </a:lnSpc>
              <a:spcAft>
                <a:spcPts val="800"/>
              </a:spcAft>
              <a:defRPr/>
            </a:pPr>
            <a:r>
              <a:rPr lang="pt-PT" sz="14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resiliente do país, impulsionado pelo crescimento económico,</a:t>
            </a:r>
          </a:p>
          <a:p>
            <a:pPr algn="ctr" defTabSz="914288">
              <a:lnSpc>
                <a:spcPct val="107000"/>
              </a:lnSpc>
              <a:spcAft>
                <a:spcPts val="800"/>
              </a:spcAft>
              <a:defRPr/>
            </a:pPr>
            <a:r>
              <a:rPr lang="pt-PT" sz="14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melhorando a qualidade de vida da população e reduzindo as</a:t>
            </a:r>
          </a:p>
          <a:p>
            <a:pPr algn="ctr" defTabSz="914288">
              <a:lnSpc>
                <a:spcPct val="107000"/>
              </a:lnSpc>
              <a:spcAft>
                <a:spcPts val="800"/>
              </a:spcAft>
              <a:defRPr/>
            </a:pPr>
            <a:r>
              <a:rPr lang="pt-PT" sz="1400" b="1" dirty="0">
                <a:solidFill>
                  <a:srgbClr val="FFFF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desigualdades”.</a:t>
            </a:r>
            <a:endParaRPr lang="pt-PT" sz="2000" dirty="0">
              <a:solidFill>
                <a:srgbClr val="FFFFFF"/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399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78000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7570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1178942" y="97570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</a:t>
            </a:r>
            <a:r>
              <a:rPr lang="pt-BR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sz="2000" b="1" dirty="0" err="1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 do ESTADO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altLang="pt-PT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ORIENTAÇÕES GERAIS </a:t>
            </a:r>
            <a:endParaRPr lang="en-US" altLang="pt-PT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56598" y="5129194"/>
            <a:ext cx="5983419" cy="3398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200" b="1" dirty="0">
                <a:solidFill>
                  <a:srgbClr val="2C2C2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Ambiente e Economia Circular</a:t>
            </a:r>
          </a:p>
        </p:txBody>
      </p:sp>
    </p:spTree>
    <p:extLst>
      <p:ext uri="{BB962C8B-B14F-4D97-AF65-F5344CB8AC3E}">
        <p14:creationId xmlns:p14="http://schemas.microsoft.com/office/powerpoint/2010/main" val="140025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602" y="1556792"/>
            <a:ext cx="11325592" cy="48965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BR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O 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módulo do e-SISTAFE para a elaboração da proposta do PESOE e do PO-OGDP é o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Módulo de Planificação e Orçamentação (MPO), 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que da suporte a operacionalização do SPO.</a:t>
            </a:r>
          </a:p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endParaRPr lang="pt-PT" altLang="pt-PT" sz="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BR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O </a:t>
            </a:r>
            <a:r>
              <a:rPr lang="pt-BR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PESOE</a:t>
            </a:r>
            <a:r>
              <a:rPr lang="pt-BR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é consagrado como principal instrumento de planificação e de implementação da política do Governo que orienta a acção governativa.</a:t>
            </a:r>
          </a:p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endParaRPr lang="pt-BR" altLang="pt-PT" sz="9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Durante a programação do PESOE e do PO-OGDP, para o exercício económico do ano N, devem ser priorizadas as acções sectoriais que contribuam para a aceleração da realização das metas das Linhas Estratégicas 2025-2029.</a:t>
            </a:r>
            <a:endParaRPr lang="pt-BR" altLang="pt-PT" sz="20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43873" y="971436"/>
            <a:ext cx="33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</a:t>
            </a:r>
            <a:r>
              <a:rPr lang="pt-BR" altLang="pt-PT" b="1" dirty="0">
                <a:solidFill>
                  <a:srgbClr val="099BDD">
                    <a:lumMod val="75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GERAIS</a:t>
            </a:r>
            <a:r>
              <a:rPr lang="pt-BR" altLang="pt-PT" b="1" dirty="0">
                <a:solidFill>
                  <a:srgbClr val="099BDD">
                    <a:lumMod val="75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pt-PT" b="1" dirty="0">
              <a:solidFill>
                <a:srgbClr val="099BDD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6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2088" y="1068389"/>
            <a:ext cx="11753850" cy="5621337"/>
          </a:xfrm>
        </p:spPr>
        <p:txBody>
          <a:bodyPr>
            <a:noAutofit/>
          </a:bodyPr>
          <a:lstStyle/>
          <a:p>
            <a:pPr marL="546100" lvl="2" indent="0" algn="just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60000"/>
              <a:buNone/>
            </a:pPr>
            <a:r>
              <a:rPr lang="pt-PT" altLang="pt-PT" sz="1800" dirty="0">
                <a:latin typeface="Bookman Old Style" panose="02050604050505020204" pitchFamily="18" charset="0"/>
              </a:rPr>
              <a:t>A elaboração do PES deve-se focalizar em torno de quatro elementos chaves nomeadamente:</a:t>
            </a:r>
          </a:p>
          <a:p>
            <a:pPr algn="just">
              <a:lnSpc>
                <a:spcPct val="170000"/>
              </a:lnSpc>
              <a:buNone/>
            </a:pPr>
            <a:endParaRPr lang="en-GB" altLang="en-US" sz="16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39416" y="1772816"/>
          <a:ext cx="10297144" cy="428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99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78000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7570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178942" y="180802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</a:t>
            </a:r>
            <a:r>
              <a:rPr lang="pt-BR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sz="2000" b="1" dirty="0" err="1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 do ESTADO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altLang="pt-PT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ORIENTAÇÕES GERAIS </a:t>
            </a:r>
            <a:endParaRPr lang="en-US" altLang="pt-PT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6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344" y="1105522"/>
            <a:ext cx="11753850" cy="585187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altLang="pt-PT" sz="2000" dirty="0">
                <a:solidFill>
                  <a:schemeClr val="bg1"/>
                </a:solidFill>
              </a:rPr>
              <a:t>	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          A elaboração do</a:t>
            </a:r>
            <a:r>
              <a:rPr lang="pt-PT" altLang="pt-PT" sz="2000" dirty="0">
                <a:solidFill>
                  <a:schemeClr val="bg1"/>
                </a:solidFill>
              </a:rPr>
              <a:t> </a:t>
            </a:r>
            <a:r>
              <a:rPr lang="pt-BR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PESOE e o PO-OGDP deve obedecer: </a:t>
            </a:r>
          </a:p>
          <a:p>
            <a:pPr algn="just">
              <a:lnSpc>
                <a:spcPct val="170000"/>
              </a:lnSpc>
              <a:buNone/>
            </a:pPr>
            <a:r>
              <a:rPr lang="pt-PT" altLang="en-US" sz="1800" dirty="0">
                <a:solidFill>
                  <a:schemeClr val="bg1"/>
                </a:solidFill>
              </a:rPr>
              <a:t>          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987268" y="2514159"/>
            <a:ext cx="9179323" cy="637009"/>
          </a:xfrm>
          <a:prstGeom prst="rect">
            <a:avLst/>
          </a:prstGeom>
          <a:solidFill>
            <a:srgbClr val="56587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286">
              <a:defRPr/>
            </a:pPr>
            <a:r>
              <a:rPr lang="pt-PT" altLang="pt-PT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Alinhamento com as Linhas Estratégicas 2025-2029;</a:t>
            </a:r>
            <a:endParaRPr lang="ko-KR" altLang="en-US" sz="2000" kern="0" dirty="0">
              <a:solidFill>
                <a:srgbClr val="2C2C2C"/>
              </a:solidFill>
              <a:latin typeface="Bookman Old Style" panose="02050604050505020204" pitchFamily="18" charset="0"/>
              <a:ea typeface="Arial Unicode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987269" y="3318959"/>
            <a:ext cx="9179323" cy="544412"/>
          </a:xfrm>
          <a:prstGeom prst="rect">
            <a:avLst/>
          </a:prstGeom>
          <a:solidFill>
            <a:srgbClr val="1C82F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286">
              <a:defRPr/>
            </a:pPr>
            <a:r>
              <a:rPr lang="pt-PT" altLang="pt-PT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  Alinhamento CFMP 2025-2027;</a:t>
            </a:r>
            <a:endParaRPr lang="ko-KR" altLang="en-US" sz="2000" dirty="0">
              <a:solidFill>
                <a:srgbClr val="2C2C2C"/>
              </a:solidFill>
              <a:latin typeface="Bookman Old Style" panose="0205060405050502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C5C6B-3EAC-4289-B5C0-8BF76EB1D856}"/>
              </a:ext>
            </a:extLst>
          </p:cNvPr>
          <p:cNvSpPr/>
          <p:nvPr/>
        </p:nvSpPr>
        <p:spPr>
          <a:xfrm>
            <a:off x="2135145" y="3981504"/>
            <a:ext cx="8999009" cy="870283"/>
          </a:xfrm>
          <a:prstGeom prst="rect">
            <a:avLst/>
          </a:prstGeom>
          <a:solidFill>
            <a:srgbClr val="1ED0A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286">
              <a:defRPr/>
            </a:pPr>
            <a:r>
              <a:rPr lang="pt-PT" altLang="pt-PT" sz="2000" i="1" dirty="0">
                <a:solidFill>
                  <a:srgbClr val="2C2C2C"/>
                </a:solidFill>
                <a:latin typeface="Bookman Old Style" panose="02050604050505020204" pitchFamily="18" charset="0"/>
              </a:rPr>
              <a:t>  </a:t>
            </a:r>
            <a:r>
              <a:rPr lang="pt-PT" altLang="pt-PT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Deve ter qualidade e representatividade apresentando acções com            impacto directo na vida da população; </a:t>
            </a:r>
            <a:endParaRPr lang="ko-KR" altLang="en-US" sz="2000" dirty="0">
              <a:solidFill>
                <a:srgbClr val="2C2C2C"/>
              </a:solidFill>
              <a:latin typeface="Bookman Old Style" panose="0205060405050502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1E2CD8-5D6E-451B-B356-30080C6CFB22}"/>
              </a:ext>
            </a:extLst>
          </p:cNvPr>
          <p:cNvSpPr/>
          <p:nvPr/>
        </p:nvSpPr>
        <p:spPr>
          <a:xfrm>
            <a:off x="1954832" y="4968725"/>
            <a:ext cx="9179323" cy="870283"/>
          </a:xfrm>
          <a:prstGeom prst="rect">
            <a:avLst/>
          </a:prstGeom>
          <a:solidFill>
            <a:srgbClr val="00BDF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lvl="1" defTabSz="914288"/>
            <a:r>
              <a:rPr lang="pt-PT" altLang="en-US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lvl="1" defTabSz="914288"/>
            <a:r>
              <a:rPr lang="pt-PT" altLang="pt-PT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  Deve ter detalhe dos Beneficiários das acções, localização e metas; e </a:t>
            </a:r>
            <a:endParaRPr lang="en-GB" altLang="en-US" sz="2000" dirty="0">
              <a:solidFill>
                <a:srgbClr val="2C2C2C"/>
              </a:solidFill>
              <a:latin typeface="Bookman Old Style" panose="02050604050505020204" pitchFamily="18" charset="0"/>
            </a:endParaRPr>
          </a:p>
          <a:p>
            <a:pPr defTabSz="914288"/>
            <a:r>
              <a:rPr lang="pt-PT" altLang="en-US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  </a:t>
            </a:r>
            <a:endParaRPr lang="en-GB" altLang="en-US" sz="2000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199834" y="1792420"/>
            <a:ext cx="503679" cy="499800"/>
          </a:xfrm>
          <a:prstGeom prst="ellipse">
            <a:avLst/>
          </a:prstGeom>
          <a:solidFill>
            <a:srgbClr val="565874"/>
          </a:solidFill>
          <a:ln w="825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ko-KR" altLang="en-US" sz="27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319005" y="3275445"/>
            <a:ext cx="453379" cy="403877"/>
          </a:xfrm>
          <a:prstGeom prst="ellipse">
            <a:avLst/>
          </a:prstGeom>
          <a:solidFill>
            <a:srgbClr val="1C82FF"/>
          </a:solidFill>
          <a:ln w="825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ko-KR" altLang="en-US" sz="27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64523" y="3140969"/>
            <a:ext cx="38395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3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522952-4F73-4A89-987C-B39B5170E8AF}"/>
              </a:ext>
            </a:extLst>
          </p:cNvPr>
          <p:cNvSpPr/>
          <p:nvPr/>
        </p:nvSpPr>
        <p:spPr>
          <a:xfrm>
            <a:off x="1319005" y="4166742"/>
            <a:ext cx="498889" cy="499800"/>
          </a:xfrm>
          <a:prstGeom prst="ellipse">
            <a:avLst/>
          </a:prstGeom>
          <a:solidFill>
            <a:srgbClr val="1ED0A6"/>
          </a:solidFill>
          <a:ln w="825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ko-KR" altLang="en-US" sz="27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1AB34-7DCD-423A-9186-E405C5374A73}"/>
              </a:ext>
            </a:extLst>
          </p:cNvPr>
          <p:cNvSpPr txBox="1"/>
          <p:nvPr/>
        </p:nvSpPr>
        <p:spPr>
          <a:xfrm>
            <a:off x="1364523" y="4162731"/>
            <a:ext cx="40786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4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1EBBAC-FFD9-46E8-BD5D-ABC25FA07BF7}"/>
              </a:ext>
            </a:extLst>
          </p:cNvPr>
          <p:cNvSpPr/>
          <p:nvPr/>
        </p:nvSpPr>
        <p:spPr>
          <a:xfrm>
            <a:off x="1319005" y="5153961"/>
            <a:ext cx="498889" cy="499800"/>
          </a:xfrm>
          <a:prstGeom prst="ellipse">
            <a:avLst/>
          </a:prstGeom>
          <a:solidFill>
            <a:srgbClr val="00BDFB"/>
          </a:solidFill>
          <a:ln w="825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ko-KR" altLang="en-US" sz="27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70073-D3F7-4DAF-BFF4-195335C621D6}"/>
              </a:ext>
            </a:extLst>
          </p:cNvPr>
          <p:cNvSpPr txBox="1"/>
          <p:nvPr/>
        </p:nvSpPr>
        <p:spPr>
          <a:xfrm>
            <a:off x="1364523" y="5149951"/>
            <a:ext cx="40786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5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1088212" y="1577392"/>
            <a:ext cx="903332" cy="923202"/>
            <a:chOff x="1779602" y="1104706"/>
            <a:chExt cx="1188052" cy="1214673"/>
          </a:xfrm>
          <a:solidFill>
            <a:srgbClr val="565874"/>
          </a:solidFill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963892" y="3037994"/>
            <a:ext cx="1050485" cy="786499"/>
            <a:chOff x="1779602" y="1104706"/>
            <a:chExt cx="1188052" cy="1214673"/>
          </a:xfrm>
          <a:solidFill>
            <a:srgbClr val="1C82FF"/>
          </a:solidFill>
        </p:grpSpPr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4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4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2789F9-211D-4AB8-ADC7-2836867CF977}"/>
              </a:ext>
            </a:extLst>
          </p:cNvPr>
          <p:cNvGrpSpPr/>
          <p:nvPr/>
        </p:nvGrpSpPr>
        <p:grpSpPr>
          <a:xfrm>
            <a:off x="975963" y="3785584"/>
            <a:ext cx="1116000" cy="1152000"/>
            <a:chOff x="1779602" y="1104706"/>
            <a:chExt cx="1188052" cy="1214673"/>
          </a:xfrm>
          <a:solidFill>
            <a:srgbClr val="1ED0A6"/>
          </a:solidFill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6D3C28-916F-4997-8D00-027CE85C8AB0}"/>
              </a:ext>
            </a:extLst>
          </p:cNvPr>
          <p:cNvGrpSpPr/>
          <p:nvPr/>
        </p:nvGrpSpPr>
        <p:grpSpPr>
          <a:xfrm>
            <a:off x="975963" y="4757761"/>
            <a:ext cx="1185886" cy="1214673"/>
            <a:chOff x="1779602" y="1104706"/>
            <a:chExt cx="1188052" cy="1214673"/>
          </a:xfrm>
          <a:solidFill>
            <a:srgbClr val="00BDFB"/>
          </a:solidFill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1491230"/>
                <a:gd name="adj3" fmla="val 2444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5DCEC2-1539-4FFD-99DF-AF96667C8A14}"/>
              </a:ext>
            </a:extLst>
          </p:cNvPr>
          <p:cNvGrpSpPr/>
          <p:nvPr/>
        </p:nvGrpSpPr>
        <p:grpSpPr>
          <a:xfrm>
            <a:off x="5159896" y="3144269"/>
            <a:ext cx="4862572" cy="548665"/>
            <a:chOff x="3017857" y="4307149"/>
            <a:chExt cx="5686732" cy="5112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181E77-CBCD-42AE-B334-3C09F4B6A91F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25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1C07AC-BA01-44E9-B629-86419EBED256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5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pic>
        <p:nvPicPr>
          <p:cNvPr id="43" name="Picture 399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" y="121152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3"/>
          <p:cNvSpPr txBox="1">
            <a:spLocks/>
          </p:cNvSpPr>
          <p:nvPr/>
        </p:nvSpPr>
        <p:spPr>
          <a:xfrm>
            <a:off x="1178942" y="116633"/>
            <a:ext cx="9885611" cy="655911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>
            <a:lvl1pPr algn="l" defTabSz="9127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93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943873" y="836712"/>
            <a:ext cx="33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b="1" dirty="0">
                <a:solidFill>
                  <a:srgbClr val="099BDD">
                    <a:lumMod val="75000"/>
                  </a:srgbClr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b="1" dirty="0">
              <a:solidFill>
                <a:srgbClr val="099BDD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7" name="Group 18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841947" y="5690564"/>
            <a:ext cx="1319902" cy="1167437"/>
            <a:chOff x="1299149" y="792316"/>
            <a:chExt cx="1188052" cy="1419973"/>
          </a:xfrm>
          <a:solidFill>
            <a:srgbClr val="565874"/>
          </a:solidFill>
        </p:grpSpPr>
        <p:sp>
          <p:nvSpPr>
            <p:cNvPr id="48" name="Block Arc 19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231738" y="956826"/>
              <a:ext cx="1322874" cy="1188052"/>
            </a:xfrm>
            <a:prstGeom prst="blockArc">
              <a:avLst>
                <a:gd name="adj1" fmla="val 10563653"/>
                <a:gd name="adj2" fmla="val 2135322"/>
                <a:gd name="adj3" fmla="val 27574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9" name="Right Triangle 20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1689689" y="829845"/>
              <a:ext cx="406975" cy="331918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343472" y="6089522"/>
            <a:ext cx="40786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5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6093405"/>
            <a:ext cx="432048" cy="43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13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10706" y="1755748"/>
            <a:ext cx="39280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1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43472" y="6017514"/>
            <a:ext cx="40786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6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2135561" y="5943094"/>
            <a:ext cx="8998593" cy="798275"/>
          </a:xfrm>
          <a:prstGeom prst="rect">
            <a:avLst/>
          </a:prstGeom>
          <a:solidFill>
            <a:srgbClr val="56587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286">
              <a:defRPr/>
            </a:pPr>
            <a:r>
              <a:rPr lang="pt-PT" altLang="pt-PT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Integrar os Assuntos transversais</a:t>
            </a:r>
            <a:endParaRPr lang="ko-KR" altLang="en-US" sz="2000" kern="0" dirty="0">
              <a:solidFill>
                <a:srgbClr val="2C2C2C"/>
              </a:solidFill>
              <a:latin typeface="Bookman Old Style" panose="02050604050505020204" pitchFamily="18" charset="0"/>
              <a:ea typeface="Arial Unicode M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994676" y="1722147"/>
            <a:ext cx="9179323" cy="637009"/>
          </a:xfrm>
          <a:prstGeom prst="rect">
            <a:avLst/>
          </a:prstGeom>
          <a:solidFill>
            <a:srgbClr val="56587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286">
              <a:defRPr/>
            </a:pPr>
            <a:r>
              <a:rPr lang="pt-PT" altLang="pt-PT" sz="2000" dirty="0">
                <a:solidFill>
                  <a:srgbClr val="2C2C2C"/>
                </a:solidFill>
                <a:latin typeface="Bookman Old Style" panose="02050604050505020204" pitchFamily="18" charset="0"/>
              </a:rPr>
              <a:t>Alinhamento com a Carteira de Programas;</a:t>
            </a:r>
            <a:endParaRPr lang="ko-KR" altLang="en-US" sz="2000" kern="0" dirty="0">
              <a:solidFill>
                <a:srgbClr val="2C2C2C"/>
              </a:solidFill>
              <a:latin typeface="Bookman Old Style" panose="02050604050505020204" pitchFamily="18" charset="0"/>
              <a:ea typeface="Arial Unicode M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204624" y="2492896"/>
            <a:ext cx="498889" cy="499800"/>
          </a:xfrm>
          <a:prstGeom prst="ellipse">
            <a:avLst/>
          </a:prstGeom>
          <a:solidFill>
            <a:srgbClr val="1C82FF"/>
          </a:solidFill>
          <a:ln w="825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ko-KR" altLang="en-US" sz="27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223644" y="2492897"/>
            <a:ext cx="40786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en-US" altLang="ko-KR" sz="2700" b="1" kern="0" dirty="0">
                <a:solidFill>
                  <a:prstClr val="white"/>
                </a:solidFill>
                <a:latin typeface="Corbel" panose="020B0503020204020204"/>
                <a:ea typeface="맑은 고딕" panose="020B0503020000020004" pitchFamily="34" charset="-127"/>
              </a:rPr>
              <a:t>2</a:t>
            </a:r>
            <a:endParaRPr lang="ko-KR" altLang="en-US" sz="2700" b="1" kern="0" dirty="0">
              <a:solidFill>
                <a:prstClr val="white"/>
              </a:solidFill>
              <a:latin typeface="Corbel" panose="020B0503020204020204"/>
              <a:ea typeface="맑은 고딕" panose="020B0503020000020004" pitchFamily="34" charset="-127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1172222" y="2276873"/>
            <a:ext cx="819322" cy="786499"/>
            <a:chOff x="1779602" y="1104706"/>
            <a:chExt cx="1188052" cy="1214673"/>
          </a:xfrm>
          <a:solidFill>
            <a:srgbClr val="1C82FF"/>
          </a:solidFill>
        </p:grpSpPr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4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ko-KR" altLang="en-US" sz="24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21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372" y="1512168"/>
            <a:ext cx="11305256" cy="51571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O PESOE 2024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deverá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ser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reconduzido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com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limites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nele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definidos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incluíndo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ajustes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verificados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longo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exercício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económico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mantendo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-se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em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vigor ate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aprovação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PESOE 2025; (NOTA TÉCNICA N.º 001/05/2024)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No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processo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recondução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sectores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deverão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identificar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acções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transitar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PESOE 2024 para 2025;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manutenção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vigência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PESOE 2024,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abrange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autorização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para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cobrança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recolha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receitas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realização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despesas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previstas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incluindo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dotações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transferências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entidades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descentralizadas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realização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despesas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previstas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no PESOE 2024,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deve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obedecer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o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princípio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utilização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por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duodécimos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verbas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nele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fixadas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até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aprovação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PESOE 2025;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Após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aprovação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PQG 2025-2029, a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proposta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PESOE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deverá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ser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actualizada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em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conformidade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sendo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que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as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dotações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executadas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do PESOE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reconduzidas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serão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deduzidos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nas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dotações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PT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iniciais</a:t>
            </a:r>
            <a:r>
              <a:rPr lang="en-US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>
              <a:lnSpc>
                <a:spcPct val="170000"/>
              </a:lnSpc>
              <a:buNone/>
            </a:pPr>
            <a:endParaRPr lang="pt-BR" altLang="pt-PT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43873" y="971436"/>
            <a:ext cx="33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13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372" y="1512168"/>
            <a:ext cx="11305256" cy="5229200"/>
          </a:xfrm>
        </p:spPr>
        <p:txBody>
          <a:bodyPr>
            <a:noAutofit/>
          </a:bodyPr>
          <a:lstStyle/>
          <a:p>
            <a:pPr lvl="0"/>
            <a:r>
              <a:rPr lang="pt-PT" sz="1800" dirty="0"/>
              <a:t>Planificação integrada e intersectorial (de forma horizontal e vertical), das Prioridades e dos Pilares de suporte;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Planificação integrada e intersectorial (de forma horizontal e vertical);</a:t>
            </a:r>
          </a:p>
          <a:p>
            <a:pPr lvl="0"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Alocação de recursos às </a:t>
            </a:r>
            <a:r>
              <a:rPr lang="pt-PT" sz="20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acções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pt-PT" sz="20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reflectem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Linhas Estratégicas definidas para o período 2025-2029; </a:t>
            </a:r>
          </a:p>
          <a:p>
            <a:pPr lvl="0"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Acções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desenvolvimento económico e social equilibrado, sustentável, equitativo e inclusivo, com impacto </a:t>
            </a:r>
            <a:r>
              <a:rPr lang="pt-PT" sz="2000" dirty="0" err="1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vida da população; e</a:t>
            </a:r>
          </a:p>
          <a:p>
            <a:pPr lvl="0"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 dos assuntos transversais (Redução de Riscos de Desastres e Adaptação às Mudanças Climáticas, Género, Segurança Alimentar e Nutricional) em conformidade com os instrumentos em vigor. 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BR" altLang="pt-PT" sz="20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43873" y="971436"/>
            <a:ext cx="33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1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Conceito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34686"/>
            <a:ext cx="11071654" cy="5133109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just">
              <a:lnSpc>
                <a:spcPct val="150000"/>
              </a:lnSpc>
              <a:buClrTx/>
              <a:buNone/>
            </a:pPr>
            <a:r>
              <a:rPr lang="pt-PT" sz="2800" b="1" dirty="0"/>
              <a:t>O que é Planificação?</a:t>
            </a:r>
          </a:p>
          <a:p>
            <a:pPr lvl="0">
              <a:buClrTx/>
            </a:pPr>
            <a:r>
              <a:rPr lang="pt-PT" dirty="0"/>
              <a:t>É um exercício pormenorizado que permite:</a:t>
            </a: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clarificar o que se pretende atingir;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determinar actividades e passos a tomar;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partilhar a visão com todos os intervenientes;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escutar e auscultar e comunicar;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clarificar o objecto do exercício formal;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“desenhar” um mapa que mostra o caminho para o “destino”;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definir principais passos a seguir;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conhecer os pontos fortes, fracos, oportunidades e ameaças da instituição;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prever recursos e idealizar possiveis fontes de financiamento.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72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372" y="1512168"/>
            <a:ext cx="11305256" cy="50851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processo de elaboração do PESOE</a:t>
            </a:r>
            <a:r>
              <a:rPr lang="pt-PT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do </a:t>
            </a:r>
            <a:r>
              <a:rPr lang="pt-PT" sz="18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OGDP devem ser observados, de entre outros, os seguintes princípios e regras: </a:t>
            </a:r>
            <a:r>
              <a:rPr lang="pt-PT" sz="18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anualidade, unidade, universalidade, especificação, não compensação, não consignação, equilíbrio e publicidade</a:t>
            </a:r>
            <a:r>
              <a:rPr lang="pt-PT" sz="18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As acções inscritas no PESOE e nos PO-OGDP devem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apresentar orçamento e metas dos indicadores 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alcançados nos exercícios dos dois anos anteriores (N-2) e o programado para o ano N até N+2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, com vista a garantir a sua implementação a médio prazo;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PT" altLang="pt-PT" sz="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projectos de investimento público a serem integrados nas propostas, devem passar pela análise de </a:t>
            </a:r>
            <a:r>
              <a:rPr lang="pt-PT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viabilidade económica e social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em termos de prioridade, </a:t>
            </a:r>
            <a:r>
              <a:rPr lang="pt-PT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orçamento e impacto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acordo com os procedimentos definidos no Manual de Identificação, Formulação e Avaliação de Projectos; </a:t>
            </a:r>
            <a:endParaRPr lang="en-GB" sz="20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Deverão ser inscritos no PESOE apenas projectos de investimento público constantes da </a:t>
            </a:r>
            <a:r>
              <a:rPr lang="pt-PT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Carteira Nacional de Investimento Público </a:t>
            </a:r>
            <a:r>
              <a:rPr lang="pt-PT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tenham financiamento garantido e devidamente fundamentado.</a:t>
            </a:r>
            <a:endParaRPr lang="en-GB" sz="20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PT" altLang="pt-PT" sz="105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70000"/>
              </a:lnSpc>
              <a:buNone/>
            </a:pPr>
            <a:endParaRPr lang="pt-BR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43873" y="971436"/>
            <a:ext cx="33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08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1384" y="1800200"/>
            <a:ext cx="11305256" cy="4221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Os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planos de investimento sectoriais e territoriais 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tomam em consideração as prioridades estabelecidas e as disponibilidades de recursos para a sua implementação;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Na programação, os órgãos e instituições do Estado, devem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basear-se no CFMP e  respeitando os limites indicativos atribuídos, detalhando-os adequadamente às suas necessidades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, definindo objectivos, metas e resultados. </a:t>
            </a:r>
            <a:r>
              <a:rPr lang="pt-PT" altLang="pt-PT" sz="20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Os limites indicativos incluem todas as fontes internas de recursos, Ordinários do Tesouro (FR101), Próprias (FR111) e Consignadas (FR103).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BR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54489" y="971436"/>
            <a:ext cx="338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85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1384" y="1800200"/>
            <a:ext cx="11305256" cy="4221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NA PROGRAMAÇÃO DAS RECEITAS DO ESTADO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Nenhuma receita pode ser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estabelecida, inscrita no PESOE/PO-OGDP ou cobrada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senão em virtude de Lei;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PT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Os recursos externos 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(Donativos e Créditos Externos) só serão inscritos na proposta de PESOE/PO-OGDP, mediante a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apresentação de comprovativo do Acordo de Financiamento, confirmação da data e das condições de efectividade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endParaRPr lang="pt-PT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inscrição dos recursos externos 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deve ser essencialmente para apoiar a materialização das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despesas de investimento em função dos acordos firmados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BR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54489" y="971436"/>
            <a:ext cx="338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sz="2000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sz="2000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7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372" y="1772816"/>
            <a:ext cx="11305256" cy="4221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NA PROGRAMAÇÃO DAS DESPESA DO ESTADO</a:t>
            </a:r>
          </a:p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endParaRPr lang="pt-PT" alt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Assegurar a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inscrição orçamental de todas as receitas e das correspondentes despesas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, bem como o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necessário equilíbrio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na programação de cada fonte de recursos (entre cada receita e cada despesa).</a:t>
            </a: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endParaRPr lang="pt-PT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Nas 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despesas de funcionamento </a:t>
            </a:r>
            <a:r>
              <a:rPr lang="pt-PT" altLang="pt-P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deve-se ter </a:t>
            </a:r>
            <a:r>
              <a:rPr lang="pt-PT" sz="18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consideração o Decreto n.º 75/2017, de 27 de Dezembro que versa sobre as medidas de contenção da despesa pública.</a:t>
            </a:r>
            <a:endParaRPr lang="pt-PT" altLang="pt-P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rgbClr val="0099CC"/>
              </a:buClr>
              <a:buNone/>
            </a:pPr>
            <a:endParaRPr lang="pt-PT" alt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54489" y="971436"/>
            <a:ext cx="338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sz="2000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sz="2000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97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602" y="1340768"/>
            <a:ext cx="11165030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rgbClr val="0099CC"/>
              </a:buClr>
              <a:buNone/>
            </a:pP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DESPESAS DE INVESTIMENTO (</a:t>
            </a:r>
            <a:r>
              <a:rPr lang="pt-PT" altLang="pt-PT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CONT.</a:t>
            </a:r>
            <a:r>
              <a:rPr lang="pt-PT" alt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Os </a:t>
            </a:r>
            <a:r>
              <a:rPr lang="pt-PT" altLang="pt-PT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projectos em execução há mais de cinco anos deverão ser rigorosamente reanalisados </a:t>
            </a:r>
            <a:r>
              <a:rPr lang="pt-PT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e reavaliados em termos de pertinência da sua continuidade, </a:t>
            </a:r>
            <a:r>
              <a:rPr lang="pt-PT" sz="18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sustentada por evidência física e financeira,  </a:t>
            </a:r>
            <a:r>
              <a:rPr lang="pt-PT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podendo os seus valores ser cativados ou alocados para projectos prioritários em outros sectores.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pt-PT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Os </a:t>
            </a:r>
            <a:r>
              <a:rPr lang="pt-PT" altLang="pt-PT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projectos de construção devem apresentar um estudo de viabilidade, a planta de localização do terreno onde será implantado, o DUAT, o EIA </a:t>
            </a:r>
            <a:r>
              <a:rPr lang="pt-PT" altLang="pt-PT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e a aprovação pelo MOPHRH (obedecer as especificações tendo em conta a acessibilidade de pessoas com deficiência).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rgbClr val="0099CC"/>
              </a:buClr>
              <a:buNone/>
            </a:pPr>
            <a:endParaRPr lang="pt-PT" altLang="pt-PT" sz="1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rgbClr val="0099CC"/>
              </a:buClr>
              <a:buNone/>
            </a:pPr>
            <a:endParaRPr lang="pt-PT" alt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54489" y="908720"/>
            <a:ext cx="338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/>
            <a:r>
              <a:rPr lang="pt-BR" altLang="pt-PT" sz="2000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GERAIS </a:t>
            </a:r>
            <a:endParaRPr lang="pt-PT" sz="2000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60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24680" y="3237070"/>
            <a:ext cx="12169352" cy="1872208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29" tIns="45714" rIns="91429" bIns="45714" rtlCol="0" anchor="ctr">
            <a:noAutofit/>
          </a:bodyPr>
          <a:lstStyle>
            <a:lvl1pPr algn="ctr" defTabSz="91428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3600" b="1" dirty="0">
                <a:solidFill>
                  <a:srgbClr val="3F585B"/>
                </a:solidFill>
                <a:latin typeface="Bookman Old Style" panose="02050604050505020204" pitchFamily="18" charset="0"/>
                <a:cs typeface="Times New Roman" pitchFamily="18" charset="0"/>
              </a:rPr>
              <a:t>ORIENTAÇÕES ESPECIFICAS PARA A ELABORA</a:t>
            </a:r>
            <a:r>
              <a:rPr lang="pt-PT" sz="3600" b="1" dirty="0">
                <a:solidFill>
                  <a:srgbClr val="3F585B"/>
                </a:solidFill>
                <a:latin typeface="Bookman Old Style"/>
                <a:cs typeface="Times New Roman" pitchFamily="18" charset="0"/>
              </a:rPr>
              <a:t>ÇÃ</a:t>
            </a:r>
            <a:r>
              <a:rPr lang="pt-PT" sz="3600" b="1" dirty="0">
                <a:solidFill>
                  <a:srgbClr val="3F585B"/>
                </a:solidFill>
                <a:latin typeface="Bookman Old Style" panose="02050604050505020204" pitchFamily="18" charset="0"/>
                <a:cs typeface="Times New Roman" pitchFamily="18" charset="0"/>
              </a:rPr>
              <a:t>O DO PO-OGDP 2025 </a:t>
            </a:r>
            <a:endParaRPr lang="pt-BR" sz="3600" b="1" dirty="0">
              <a:solidFill>
                <a:srgbClr val="3F585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777B-DEA8-4573-8596-03CD5CF4ACD7}"/>
              </a:ext>
            </a:extLst>
          </p:cNvPr>
          <p:cNvGrpSpPr/>
          <p:nvPr/>
        </p:nvGrpSpPr>
        <p:grpSpPr>
          <a:xfrm>
            <a:off x="1415481" y="5117528"/>
            <a:ext cx="5255454" cy="111653"/>
            <a:chOff x="11445923" y="0"/>
            <a:chExt cx="1119115" cy="25522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60B278-363D-4CBD-BEC2-21DBD0331773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C28E13-95D1-456C-9D5E-99C7C947E1E0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74B2F7-DAB3-42A4-AB9B-0B484B0455E9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8"/>
              <a:endParaRPr lang="en-US">
                <a:solidFill>
                  <a:srgbClr val="FFFFFF"/>
                </a:solidFill>
                <a:latin typeface="Corbel" panose="020B050302020402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28E13-95D1-456C-9D5E-99C7C947E1E0}"/>
              </a:ext>
            </a:extLst>
          </p:cNvPr>
          <p:cNvSpPr/>
          <p:nvPr/>
        </p:nvSpPr>
        <p:spPr>
          <a:xfrm>
            <a:off x="6672064" y="5117548"/>
            <a:ext cx="1751816" cy="111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0B278-363D-4CBD-BEC2-21DBD0331773}"/>
              </a:ext>
            </a:extLst>
          </p:cNvPr>
          <p:cNvSpPr/>
          <p:nvPr/>
        </p:nvSpPr>
        <p:spPr>
          <a:xfrm>
            <a:off x="8422748" y="5117548"/>
            <a:ext cx="1751816" cy="1116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74B2F7-DAB3-42A4-AB9B-0B484B0455E9}"/>
              </a:ext>
            </a:extLst>
          </p:cNvPr>
          <p:cNvSpPr/>
          <p:nvPr/>
        </p:nvSpPr>
        <p:spPr>
          <a:xfrm>
            <a:off x="10176832" y="5117548"/>
            <a:ext cx="1751816" cy="111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8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788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479376" y="906503"/>
            <a:ext cx="11521280" cy="56503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pt-PT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NÍVEL PROVINCIAL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Nos termos do artigo 5 da Lei nº16/2019 de 24 de Setembro, que define o Regime Financeiro e Patrimonial dos Órgãos de Governação Descentralizada Provincial, estabelece que estes </a:t>
            </a:r>
            <a:r>
              <a:rPr lang="pt-PT" altLang="pt-PT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elaboram o respectivo Plano Quinquenal com base nas directrizes gerais que definem as prioridades do desenvolvimento económico, social e cultural do País</a:t>
            </a: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, plasmadas nos princípios, políticas, estratégias e programas sectoriais nacionais;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Estabelece ainda que os Órgãos de Governação Descentralizada Provincial, elaboram, gerem e executam o seu  </a:t>
            </a:r>
            <a:r>
              <a:rPr lang="pt-PT" altLang="pt-PT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plano e orçamento anual, observando os princípios do SISTAFE</a:t>
            </a: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Os OGDP´s, devem elaborar os seus PO’s com base nas receitas próprias, compromissos de financiamento externo e nos limites orçamentais </a:t>
            </a: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que lhes forem comunicados pelo Ministério que superintende as áreas de planificação e finanças;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Os limites orçamentais a serem comunicados pelo Ministério que superintende as áreas de planificação e finanças, referidos anteriormente, são globais, </a:t>
            </a: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cabendo aos OGDP´s procederem a repartição entre o funcionamento e investimento interno, observando o classificador económico da despesa;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Para a componente de</a:t>
            </a:r>
            <a:r>
              <a:rPr lang="pt-PT" altLang="pt-PT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salários e remunerações a gestão mantém-se centralizada.</a:t>
            </a:r>
          </a:p>
        </p:txBody>
      </p:sp>
      <p:sp>
        <p:nvSpPr>
          <p:cNvPr id="23555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1613" indent="-285236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0943" indent="-228189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597320" indent="-228189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3697" indent="-228189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0074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66451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2828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79205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defTabSz="914288">
              <a:defRPr/>
            </a:pPr>
            <a:fld id="{7DC38D0E-54CA-43B6-9E0A-D47FE88D46F0}" type="slidenum">
              <a:rPr lang="en-GB" altLang="pt-PT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288">
                <a:defRPr/>
              </a:pPr>
              <a:t>36</a:t>
            </a:fld>
            <a:endParaRPr lang="en-GB" altLang="pt-PT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99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78000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7570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 </a:t>
            </a:r>
            <a:r>
              <a:rPr lang="pt-BR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sz="2000" b="1" dirty="0" err="1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 - OGDP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altLang="pt-PT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ORIENTAÇÕES ESPECIFICA </a:t>
            </a:r>
            <a:endParaRPr lang="en-US" altLang="pt-PT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21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335361" y="1170654"/>
            <a:ext cx="11592237" cy="5426699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pt-PT" sz="6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NÍVEL PROVINCIAL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5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Para os OGDPs serão apenas permitidas transferências orçamentais adicionais decorrentes da transferência de competências, </a:t>
            </a:r>
            <a:r>
              <a:rPr lang="pt-PT" altLang="pt-PT" sz="5600" dirty="0">
                <a:solidFill>
                  <a:schemeClr val="bg1"/>
                </a:solidFill>
                <a:latin typeface="Bookman Old Style" panose="02050604050505020204" pitchFamily="18" charset="0"/>
              </a:rPr>
              <a:t>nos termos previstos em legislação específica.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5600" dirty="0">
                <a:solidFill>
                  <a:schemeClr val="bg1"/>
                </a:solidFill>
                <a:latin typeface="Bookman Old Style" panose="02050604050505020204" pitchFamily="18" charset="0"/>
              </a:rPr>
              <a:t>Após a atribuição dos limites pelo Ministério que superintende a área da planificação e finanças, </a:t>
            </a:r>
            <a:r>
              <a:rPr lang="pt-PT" altLang="pt-PT" sz="5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os OGDP´s devem proceder a fixação dos limites por cada Unidade Orgânica </a:t>
            </a:r>
            <a:r>
              <a:rPr lang="pt-PT" altLang="pt-PT" sz="5600" dirty="0">
                <a:solidFill>
                  <a:schemeClr val="bg1"/>
                </a:solidFill>
                <a:latin typeface="Bookman Old Style" panose="02050604050505020204" pitchFamily="18" charset="0"/>
              </a:rPr>
              <a:t>que compõem o Conselho Executivo Provincial e a Assembleia Provincial,</a:t>
            </a:r>
            <a:r>
              <a:rPr lang="pt-PT" altLang="pt-PT" sz="5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de modo a garantir a programação no MPO. 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altLang="pt-PT" sz="5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Os OGDP’s, não obstante obedecerem a legislação específica submetem, ao Ministério que superintende as áreas de planificação e finanças para ractificação, o Plano e Orçamento aprovado pelas respectivas Assembleias Provinciais nos prazos legalmente estabelecidos </a:t>
            </a:r>
            <a:r>
              <a:rPr lang="pt-PT" altLang="pt-PT" sz="5600" dirty="0">
                <a:solidFill>
                  <a:schemeClr val="bg1"/>
                </a:solidFill>
                <a:latin typeface="Bookman Old Style" panose="02050604050505020204" pitchFamily="18" charset="0"/>
              </a:rPr>
              <a:t>e são parte integrante do PESOE a ser submetido à AR.</a:t>
            </a:r>
            <a:endParaRPr lang="pt-PT" altLang="pt-PT" sz="2396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555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1613" indent="-285236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0943" indent="-228189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597320" indent="-228189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3697" indent="-228189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0074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66451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2828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79205" indent="-228189" defTabSz="456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defTabSz="914288">
              <a:defRPr/>
            </a:pPr>
            <a:fld id="{7DC38D0E-54CA-43B6-9E0A-D47FE88D46F0}" type="slidenum">
              <a:rPr lang="en-GB" altLang="pt-PT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288">
                <a:defRPr/>
              </a:pPr>
              <a:t>37</a:t>
            </a:fld>
            <a:endParaRPr lang="en-GB" altLang="pt-PT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99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78000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" y="97570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178942" y="116633"/>
            <a:ext cx="9885611" cy="655911"/>
          </a:xfr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 </a:t>
            </a:r>
            <a:r>
              <a:rPr lang="pt-BR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sz="2000" b="1" dirty="0" err="1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 - OGDP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altLang="pt-PT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ORIENTAÇÕES ESPECIFICA </a:t>
            </a:r>
            <a:endParaRPr lang="en-US" altLang="pt-PT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7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344" y="1314848"/>
            <a:ext cx="11753850" cy="5621337"/>
          </a:xfrm>
        </p:spPr>
        <p:txBody>
          <a:bodyPr>
            <a:noAutofit/>
          </a:bodyPr>
          <a:lstStyle/>
          <a:p>
            <a:pPr marL="546100" lvl="2" indent="0" algn="just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pt-PT" altLang="en-US" sz="2000" dirty="0">
                <a:latin typeface="Bookman Old Style" panose="02050604050505020204" pitchFamily="18" charset="0"/>
              </a:rPr>
              <a:t>A afectação de recursos à Despesa Pública de Funcionamento e de Investimento  para o exercício económico de 2020 apresenta-se bastante restrito:</a:t>
            </a:r>
          </a:p>
          <a:p>
            <a:pPr marL="546100" lvl="2" indent="0" algn="just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pt-PT" altLang="en-US" sz="1000" dirty="0"/>
          </a:p>
          <a:p>
            <a:pPr marL="546100" lvl="2" indent="0" algn="just">
              <a:lnSpc>
                <a:spcPct val="80000"/>
              </a:lnSpc>
              <a:spcBef>
                <a:spcPts val="700"/>
              </a:spcBef>
              <a:buClr>
                <a:schemeClr val="accent3">
                  <a:lumMod val="75000"/>
                </a:schemeClr>
              </a:buClr>
              <a:buSzPct val="60000"/>
              <a:buNone/>
            </a:pPr>
            <a:endParaRPr lang="pt-PT" altLang="pt-PT" dirty="0">
              <a:solidFill>
                <a:srgbClr val="000000"/>
              </a:solidFill>
            </a:endParaRPr>
          </a:p>
          <a:p>
            <a:pPr algn="just">
              <a:lnSpc>
                <a:spcPct val="170000"/>
              </a:lnSpc>
              <a:buNone/>
            </a:pPr>
            <a:r>
              <a:rPr lang="pt-PT" altLang="pt-PT" sz="1800" dirty="0"/>
              <a:t>	</a:t>
            </a:r>
            <a:endParaRPr lang="en-GB" altLang="en-US" sz="1800" dirty="0"/>
          </a:p>
        </p:txBody>
      </p:sp>
      <p:pic>
        <p:nvPicPr>
          <p:cNvPr id="6" name="Picture 399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14" y="260648"/>
            <a:ext cx="8731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" y="99788"/>
            <a:ext cx="1118678" cy="8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292222" y="1988840"/>
          <a:ext cx="1163642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1178942" y="116633"/>
            <a:ext cx="9885611" cy="655911"/>
          </a:xfrm>
          <a:prstGeom prst="rect">
            <a:avLst/>
          </a:prstGeom>
          <a:gradFill flip="none" rotWithShape="1">
            <a:gsLst>
              <a:gs pos="47000">
                <a:srgbClr val="0070C0"/>
              </a:gs>
              <a:gs pos="62000">
                <a:srgbClr val="0099CC"/>
              </a:gs>
              <a:gs pos="83000">
                <a:srgbClr val="08CC78">
                  <a:lumMod val="40000"/>
                  <a:lumOff val="60000"/>
                </a:srgbClr>
              </a:gs>
              <a:gs pos="100000">
                <a:srgbClr val="08CC78">
                  <a:lumMod val="20000"/>
                  <a:lumOff val="8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lIns="91429" tIns="45714" rIns="91429" bIns="45714" rtlCol="0" anchor="ctr">
            <a:noAutofit/>
          </a:bodyPr>
          <a:lstStyle>
            <a:lvl1pPr algn="l" defTabSz="9127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93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PLANO ECONÓMICO E SOCIAL e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 ESTADO E PLANO E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pt-BR" sz="2000" b="1" dirty="0">
                <a:solidFill>
                  <a:srgbClr val="FFFFFF"/>
                </a:solidFill>
                <a:latin typeface="Bookman Old Style"/>
                <a:cs typeface="Times New Roman" pitchFamily="18" charset="0"/>
              </a:rPr>
              <a:t>Çamento DOS OGDP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55841" y="1043444"/>
            <a:ext cx="367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8">
              <a:defRPr/>
            </a:pPr>
            <a:r>
              <a:rPr lang="pt-BR" altLang="pt-PT" b="1" dirty="0">
                <a:solidFill>
                  <a:srgbClr val="2C2C2C"/>
                </a:solidFill>
                <a:latin typeface="Bookman Old Style" panose="02050604050505020204" pitchFamily="18" charset="0"/>
                <a:cs typeface="Times New Roman" pitchFamily="18" charset="0"/>
              </a:rPr>
              <a:t>CONSIDERAÇÕES GERAIS </a:t>
            </a:r>
            <a:endParaRPr lang="pt-PT" b="1" dirty="0">
              <a:solidFill>
                <a:srgbClr val="2C2C2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73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Monitoria e Avaliação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4"/>
            <a:ext cx="11071654" cy="355631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PT" b="1" dirty="0"/>
              <a:t>Monitoria</a:t>
            </a:r>
            <a:r>
              <a:rPr lang="pt-PT" dirty="0"/>
              <a:t> </a:t>
            </a:r>
            <a:r>
              <a:rPr lang="pt-BR" dirty="0"/>
              <a:t>é</a:t>
            </a:r>
            <a:r>
              <a:rPr lang="pt-BR" b="1" dirty="0"/>
              <a:t> </a:t>
            </a:r>
            <a:r>
              <a:rPr lang="pt-BR" dirty="0"/>
              <a:t>um processo permanente de </a:t>
            </a:r>
            <a:r>
              <a:rPr lang="pt-BR" b="1" dirty="0"/>
              <a:t>colecta, análise e sistematização de informações e de verificação</a:t>
            </a:r>
            <a:r>
              <a:rPr lang="pt-BR" dirty="0"/>
              <a:t> do andamento da ação governamental. Ex: BdPES e outros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pt-BR" dirty="0" smtClean="0"/>
          </a:p>
          <a:p>
            <a:pPr marL="12700" indent="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2857"/>
              <a:buNone/>
              <a:tabLst>
                <a:tab pos="285115" algn="l"/>
              </a:tabLst>
            </a:pPr>
            <a:r>
              <a:rPr lang="pt-BR" b="1" dirty="0"/>
              <a:t>Avaliação </a:t>
            </a:r>
            <a:r>
              <a:rPr lang="pt-BR" dirty="0"/>
              <a:t>é a</a:t>
            </a:r>
            <a:r>
              <a:rPr lang="pt-BR" b="1" dirty="0"/>
              <a:t> recolha </a:t>
            </a:r>
            <a:r>
              <a:rPr lang="pt-BR" dirty="0"/>
              <a:t>sistemática de </a:t>
            </a:r>
            <a:r>
              <a:rPr lang="pt-BR" b="1" dirty="0"/>
              <a:t>dados / informação </a:t>
            </a:r>
            <a:r>
              <a:rPr lang="pt-BR" dirty="0"/>
              <a:t>que</a:t>
            </a:r>
            <a:r>
              <a:rPr lang="pt-BR" b="1" dirty="0"/>
              <a:t> permite determinar / fazer julgamento se uma intervenção alcançou os objectivos </a:t>
            </a:r>
            <a:r>
              <a:rPr lang="pt-BR" b="1" dirty="0" smtClean="0"/>
              <a:t>propostos</a:t>
            </a:r>
            <a:r>
              <a:rPr lang="pt-BR" dirty="0" smtClean="0"/>
              <a:t>.</a:t>
            </a:r>
            <a:endParaRPr lang="pt-BR" dirty="0"/>
          </a:p>
          <a:p>
            <a:pPr marL="12700" indent="0">
              <a:lnSpc>
                <a:spcPct val="100000"/>
              </a:lnSpc>
              <a:buClr>
                <a:srgbClr val="0AD0D9"/>
              </a:buClr>
              <a:buSzPct val="92857"/>
              <a:buNone/>
              <a:tabLst>
                <a:tab pos="285115" algn="l"/>
              </a:tabLst>
            </a:pPr>
            <a:endParaRPr lang="pt-BR" sz="1400" dirty="0">
              <a:latin typeface="Arial Black"/>
              <a:cs typeface="Arial Black"/>
            </a:endParaRP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Conceito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1188"/>
            <a:ext cx="11071654" cy="3952703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just">
              <a:lnSpc>
                <a:spcPct val="150000"/>
              </a:lnSpc>
              <a:buClrTx/>
              <a:buNone/>
            </a:pPr>
            <a:r>
              <a:rPr lang="pt-PT" sz="2800" b="1" dirty="0"/>
              <a:t>Porquê fazer a Planificação?</a:t>
            </a:r>
          </a:p>
          <a:p>
            <a:pPr lvl="0">
              <a:buClrTx/>
            </a:pPr>
            <a:r>
              <a:rPr lang="pt-PT" dirty="0"/>
              <a:t>Para:</a:t>
            </a: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Afirmar a instituição:</a:t>
            </a:r>
          </a:p>
          <a:p>
            <a:pPr lvl="2">
              <a:buClrTx/>
            </a:pPr>
            <a:r>
              <a:rPr lang="pt-PT" sz="2400" dirty="0">
                <a:ea typeface="+mn-ea"/>
                <a:cs typeface="+mn-cs"/>
              </a:rPr>
              <a:t>aspirações, objectivos e valores da instituição;</a:t>
            </a:r>
            <a:endParaRPr lang="en-US" sz="2400" dirty="0">
              <a:ea typeface="+mn-ea"/>
              <a:cs typeface="+mn-cs"/>
            </a:endParaRPr>
          </a:p>
          <a:p>
            <a:pPr lvl="2">
              <a:buClrTx/>
            </a:pPr>
            <a:r>
              <a:rPr lang="pt-PT" sz="2400" dirty="0">
                <a:ea typeface="+mn-ea"/>
                <a:cs typeface="+mn-cs"/>
              </a:rPr>
              <a:t>Chamar ao compromisso individual e colectivo dos trabalhadores;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Descobrir o seu melhor (os fortes da instituição);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Clarificar o futuro;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b="1" dirty="0">
                <a:ea typeface="+mn-ea"/>
                <a:cs typeface="+mn-cs"/>
              </a:rPr>
              <a:t>Transformar a visão em acção.</a:t>
            </a:r>
            <a:endParaRPr lang="en-US" sz="2400" b="1" dirty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6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Monitoria e Avaliação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4254"/>
            <a:ext cx="11071654" cy="528654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PT" b="1" dirty="0"/>
              <a:t>Objectivos da Monitoria e Avaliação:</a:t>
            </a:r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r>
              <a:rPr lang="pt-BR" b="1" dirty="0">
                <a:latin typeface="Arial (body)"/>
                <a:cs typeface="Arial"/>
              </a:rPr>
              <a:t>Conferir</a:t>
            </a:r>
            <a:r>
              <a:rPr lang="pt-BR" b="1" spc="229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maior</a:t>
            </a:r>
            <a:r>
              <a:rPr lang="pt-BR" b="1" spc="24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transparência</a:t>
            </a:r>
            <a:r>
              <a:rPr lang="pt-BR" b="1" spc="24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às</a:t>
            </a:r>
            <a:r>
              <a:rPr lang="pt-BR" b="1" spc="24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acções</a:t>
            </a:r>
            <a:r>
              <a:rPr lang="pt-BR" b="1" spc="24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de</a:t>
            </a:r>
            <a:r>
              <a:rPr lang="pt-BR" b="1" spc="24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governo</a:t>
            </a:r>
            <a:r>
              <a:rPr lang="pt-BR" b="1" spc="23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 MT"/>
              </a:rPr>
              <a:t>através</a:t>
            </a:r>
            <a:r>
              <a:rPr lang="pt-BR" b="1" spc="225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da</a:t>
            </a:r>
            <a:r>
              <a:rPr lang="pt-BR" b="1" spc="240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prestação</a:t>
            </a:r>
            <a:r>
              <a:rPr lang="pt-BR" b="1" spc="235" dirty="0">
                <a:latin typeface="Arial (body)"/>
                <a:cs typeface="Arial MT"/>
              </a:rPr>
              <a:t> </a:t>
            </a:r>
            <a:r>
              <a:rPr lang="pt-BR" b="1" spc="-25" dirty="0">
                <a:latin typeface="Arial (body)"/>
                <a:cs typeface="Arial MT"/>
              </a:rPr>
              <a:t>de </a:t>
            </a:r>
            <a:r>
              <a:rPr lang="pt-BR" b="1" dirty="0">
                <a:latin typeface="Arial (body)"/>
                <a:cs typeface="Arial MT"/>
              </a:rPr>
              <a:t>contas</a:t>
            </a:r>
            <a:r>
              <a:rPr lang="pt-BR" b="1" spc="-95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a</a:t>
            </a:r>
            <a:r>
              <a:rPr lang="pt-BR" b="1" spc="-90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sociedade</a:t>
            </a:r>
            <a:r>
              <a:rPr lang="pt-BR" b="1" spc="-50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sobre</a:t>
            </a:r>
            <a:r>
              <a:rPr lang="pt-BR" b="1" spc="-80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o</a:t>
            </a:r>
            <a:r>
              <a:rPr lang="pt-BR" b="1" spc="-80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desempenho</a:t>
            </a:r>
            <a:r>
              <a:rPr lang="pt-BR" b="1" spc="-55" dirty="0">
                <a:latin typeface="Arial (body)"/>
                <a:cs typeface="Arial MT"/>
              </a:rPr>
              <a:t> </a:t>
            </a:r>
            <a:r>
              <a:rPr lang="pt-BR" b="1" dirty="0">
                <a:latin typeface="Arial (body)"/>
                <a:cs typeface="Arial MT"/>
              </a:rPr>
              <a:t>dos</a:t>
            </a:r>
            <a:r>
              <a:rPr lang="pt-BR" b="1" spc="-80" dirty="0">
                <a:latin typeface="Arial (body)"/>
                <a:cs typeface="Arial MT"/>
              </a:rPr>
              <a:t> </a:t>
            </a:r>
            <a:r>
              <a:rPr lang="pt-BR" b="1" spc="-10" dirty="0">
                <a:latin typeface="Arial (body)"/>
                <a:cs typeface="Arial MT"/>
              </a:rPr>
              <a:t>programas;</a:t>
            </a:r>
          </a:p>
          <a:p>
            <a:pPr marL="12701" indent="0" algn="just">
              <a:lnSpc>
                <a:spcPct val="100000"/>
              </a:lnSpc>
              <a:spcBef>
                <a:spcPts val="970"/>
              </a:spcBef>
              <a:buClrTx/>
              <a:buNone/>
              <a:tabLst>
                <a:tab pos="527685" algn="l"/>
              </a:tabLst>
            </a:pPr>
            <a:endParaRPr lang="pt-BR" sz="1000" b="1" dirty="0">
              <a:latin typeface="Arial (body)"/>
              <a:cs typeface="Arial MT"/>
            </a:endParaRPr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r>
              <a:rPr lang="pt-BR" b="1" spc="-10" dirty="0">
                <a:latin typeface="Arial (body)"/>
                <a:cs typeface="Arial"/>
              </a:rPr>
              <a:t>Auxiliar</a:t>
            </a:r>
            <a:r>
              <a:rPr lang="pt-BR" b="1" dirty="0">
                <a:latin typeface="Arial (body)"/>
                <a:cs typeface="Arial"/>
              </a:rPr>
              <a:t>	a</a:t>
            </a:r>
            <a:r>
              <a:rPr lang="pt-BR" b="1" spc="27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tomada</a:t>
            </a:r>
            <a:r>
              <a:rPr lang="pt-BR" b="1" spc="28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de</a:t>
            </a:r>
            <a:r>
              <a:rPr lang="pt-BR" b="1" spc="28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decisão</a:t>
            </a:r>
            <a:r>
              <a:rPr lang="pt-BR" b="1" spc="285" dirty="0">
                <a:latin typeface="Arial (body)"/>
                <a:cs typeface="Arial"/>
              </a:rPr>
              <a:t> </a:t>
            </a:r>
            <a:r>
              <a:rPr lang="pt-BR" spc="-10" dirty="0">
                <a:latin typeface="Arial (body)"/>
                <a:cs typeface="Arial MT"/>
              </a:rPr>
              <a:t>fornecendo informações </a:t>
            </a:r>
            <a:r>
              <a:rPr lang="pt-BR" dirty="0">
                <a:latin typeface="Arial (body)"/>
                <a:cs typeface="Arial MT"/>
              </a:rPr>
              <a:t>úteis</a:t>
            </a:r>
            <a:r>
              <a:rPr lang="pt-BR" spc="275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que</a:t>
            </a:r>
            <a:r>
              <a:rPr lang="pt-BR" spc="285" dirty="0">
                <a:latin typeface="Arial (body)"/>
                <a:cs typeface="Arial MT"/>
              </a:rPr>
              <a:t> </a:t>
            </a:r>
            <a:r>
              <a:rPr lang="pt-BR" spc="-10" dirty="0">
                <a:latin typeface="Arial (body)"/>
                <a:cs typeface="Arial MT"/>
              </a:rPr>
              <a:t>qualificam </a:t>
            </a:r>
            <a:r>
              <a:rPr lang="pt-BR" spc="-25" dirty="0">
                <a:latin typeface="Arial (body)"/>
                <a:cs typeface="Arial MT"/>
              </a:rPr>
              <a:t>as </a:t>
            </a:r>
            <a:r>
              <a:rPr lang="pt-BR" spc="-10" dirty="0">
                <a:latin typeface="Arial (body)"/>
                <a:cs typeface="Arial MT"/>
              </a:rPr>
              <a:t>decisões;</a:t>
            </a:r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endParaRPr lang="pt-BR" sz="1000" dirty="0">
              <a:latin typeface="Arial (body)"/>
              <a:cs typeface="Arial MT"/>
            </a:endParaRPr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r>
              <a:rPr lang="pt-BR" b="1" spc="-10" dirty="0">
                <a:latin typeface="Arial (body)"/>
                <a:cs typeface="Arial"/>
              </a:rPr>
              <a:t>Promover </a:t>
            </a:r>
            <a:r>
              <a:rPr lang="pt-BR" b="1" spc="-50" dirty="0">
                <a:latin typeface="Arial (body)"/>
                <a:cs typeface="Arial"/>
              </a:rPr>
              <a:t>a </a:t>
            </a:r>
            <a:r>
              <a:rPr lang="pt-BR" b="1" spc="-10" dirty="0">
                <a:latin typeface="Arial (body)"/>
                <a:cs typeface="Arial"/>
              </a:rPr>
              <a:t>aprendizagem </a:t>
            </a:r>
            <a:r>
              <a:rPr lang="pt-BR" b="1" spc="-50" dirty="0">
                <a:latin typeface="Arial (body)"/>
                <a:cs typeface="Arial"/>
              </a:rPr>
              <a:t>e a </a:t>
            </a:r>
            <a:r>
              <a:rPr lang="pt-BR" b="1" spc="-10" dirty="0">
                <a:latin typeface="Arial (body)"/>
                <a:cs typeface="Arial"/>
              </a:rPr>
              <a:t>disseminação </a:t>
            </a:r>
            <a:r>
              <a:rPr lang="pt-BR" b="1" spc="-25" dirty="0">
                <a:latin typeface="Arial (body)"/>
                <a:cs typeface="Arial"/>
              </a:rPr>
              <a:t>do </a:t>
            </a:r>
            <a:r>
              <a:rPr lang="pt-BR" b="1" spc="-10" dirty="0">
                <a:latin typeface="Arial (body)"/>
                <a:cs typeface="Arial"/>
              </a:rPr>
              <a:t>conhecimento </a:t>
            </a:r>
            <a:r>
              <a:rPr lang="pt-BR" b="1" spc="-25" dirty="0">
                <a:latin typeface="Arial (body)"/>
                <a:cs typeface="Arial"/>
              </a:rPr>
              <a:t>nas </a:t>
            </a:r>
            <a:r>
              <a:rPr lang="pt-BR" b="1" dirty="0">
                <a:latin typeface="Arial (body)"/>
                <a:cs typeface="Arial"/>
              </a:rPr>
              <a:t>organizações</a:t>
            </a:r>
            <a:r>
              <a:rPr lang="pt-BR" b="1" spc="-85" dirty="0">
                <a:latin typeface="Arial (body)"/>
                <a:cs typeface="Arial"/>
              </a:rPr>
              <a:t> </a:t>
            </a:r>
            <a:r>
              <a:rPr lang="pt-BR" dirty="0">
                <a:latin typeface="Arial (body)"/>
                <a:cs typeface="Arial MT"/>
              </a:rPr>
              <a:t>ampliando,</a:t>
            </a:r>
            <a:r>
              <a:rPr lang="pt-BR" spc="-40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deste</a:t>
            </a:r>
            <a:r>
              <a:rPr lang="pt-BR" spc="-80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modo</a:t>
            </a:r>
            <a:r>
              <a:rPr lang="pt-BR" spc="-70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o</a:t>
            </a:r>
            <a:r>
              <a:rPr lang="pt-BR" spc="-85" dirty="0">
                <a:latin typeface="Arial (body)"/>
                <a:cs typeface="Arial MT"/>
              </a:rPr>
              <a:t> </a:t>
            </a:r>
            <a:r>
              <a:rPr lang="pt-BR" spc="-10" dirty="0">
                <a:latin typeface="Arial (body)"/>
                <a:cs typeface="Arial MT"/>
              </a:rPr>
              <a:t>conhecimento</a:t>
            </a:r>
            <a:r>
              <a:rPr lang="pt-BR" spc="-40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dos</a:t>
            </a:r>
            <a:r>
              <a:rPr lang="pt-BR" spc="-70" dirty="0">
                <a:latin typeface="Arial (body)"/>
                <a:cs typeface="Arial MT"/>
              </a:rPr>
              <a:t> </a:t>
            </a:r>
            <a:r>
              <a:rPr lang="pt-BR" spc="-10" dirty="0">
                <a:latin typeface="Arial (body)"/>
                <a:cs typeface="Arial MT"/>
              </a:rPr>
              <a:t>gestores /equipes;</a:t>
            </a:r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endParaRPr lang="pt-BR" sz="1000" spc="-10" dirty="0">
              <a:latin typeface="Arial (body)"/>
              <a:cs typeface="Arial MT"/>
            </a:endParaRPr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r>
              <a:rPr lang="pt-BR" b="1" dirty="0">
                <a:latin typeface="Arial (body)"/>
                <a:cs typeface="Arial"/>
              </a:rPr>
              <a:t>Aperfeiçoar</a:t>
            </a:r>
            <a:r>
              <a:rPr lang="pt-BR" b="1" spc="12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a</a:t>
            </a:r>
            <a:r>
              <a:rPr lang="pt-BR" b="1" spc="114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concepção</a:t>
            </a:r>
            <a:r>
              <a:rPr lang="pt-BR" b="1" spc="13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e</a:t>
            </a:r>
            <a:r>
              <a:rPr lang="pt-BR" b="1" spc="114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a</a:t>
            </a:r>
            <a:r>
              <a:rPr lang="pt-BR" b="1" spc="12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gestão</a:t>
            </a:r>
            <a:r>
              <a:rPr lang="pt-BR" b="1" spc="120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do</a:t>
            </a:r>
            <a:r>
              <a:rPr lang="pt-BR" b="1" spc="105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plano</a:t>
            </a:r>
            <a:r>
              <a:rPr lang="pt-BR" b="1" spc="114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e</a:t>
            </a:r>
            <a:r>
              <a:rPr lang="pt-BR" b="1" spc="114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dos</a:t>
            </a:r>
            <a:r>
              <a:rPr lang="pt-BR" b="1" spc="114" dirty="0">
                <a:latin typeface="Arial (body)"/>
                <a:cs typeface="Arial"/>
              </a:rPr>
              <a:t> </a:t>
            </a:r>
            <a:r>
              <a:rPr lang="pt-BR" b="1" dirty="0">
                <a:latin typeface="Arial (body)"/>
                <a:cs typeface="Arial"/>
              </a:rPr>
              <a:t>programas</a:t>
            </a:r>
            <a:r>
              <a:rPr lang="pt-BR" b="1" spc="120" dirty="0">
                <a:latin typeface="Arial (body)"/>
                <a:cs typeface="Arial"/>
              </a:rPr>
              <a:t> </a:t>
            </a:r>
            <a:r>
              <a:rPr lang="pt-BR" dirty="0">
                <a:latin typeface="Arial (body)"/>
                <a:cs typeface="Arial MT"/>
              </a:rPr>
              <a:t>pois</a:t>
            </a:r>
            <a:r>
              <a:rPr lang="pt-BR" spc="120" dirty="0">
                <a:latin typeface="Arial (body)"/>
                <a:cs typeface="Arial MT"/>
              </a:rPr>
              <a:t> </a:t>
            </a:r>
            <a:r>
              <a:rPr lang="pt-BR" spc="-10" dirty="0">
                <a:latin typeface="Arial (body)"/>
                <a:cs typeface="Arial MT"/>
              </a:rPr>
              <a:t>permite </a:t>
            </a:r>
            <a:r>
              <a:rPr lang="pt-BR" dirty="0">
                <a:latin typeface="Arial (body)"/>
                <a:cs typeface="Arial MT"/>
              </a:rPr>
              <a:t>fazer</a:t>
            </a:r>
            <a:r>
              <a:rPr lang="pt-BR" spc="-90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revisões</a:t>
            </a:r>
            <a:r>
              <a:rPr lang="pt-BR" spc="-70" dirty="0">
                <a:latin typeface="Arial (body)"/>
                <a:cs typeface="Arial MT"/>
              </a:rPr>
              <a:t> </a:t>
            </a:r>
            <a:r>
              <a:rPr lang="pt-BR" dirty="0">
                <a:latin typeface="Arial (body)"/>
                <a:cs typeface="Arial MT"/>
              </a:rPr>
              <a:t>quando</a:t>
            </a:r>
            <a:r>
              <a:rPr lang="pt-BR" spc="-60" dirty="0">
                <a:latin typeface="Arial (body)"/>
                <a:cs typeface="Arial MT"/>
              </a:rPr>
              <a:t> </a:t>
            </a:r>
            <a:r>
              <a:rPr lang="pt-BR" spc="-10" dirty="0">
                <a:latin typeface="Arial (body)"/>
                <a:cs typeface="Arial MT"/>
              </a:rPr>
              <a:t>necessárias.</a:t>
            </a:r>
            <a:endParaRPr lang="pt-BR" dirty="0">
              <a:latin typeface="Arial (body)"/>
              <a:cs typeface="Arial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63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Monitoria e Avaliação (2/4)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0754"/>
            <a:ext cx="11071654" cy="445527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PT" b="1" dirty="0"/>
              <a:t>Papel da Monitoria e Avaliação: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pt-PT" sz="800" b="1" dirty="0"/>
          </a:p>
          <a:p>
            <a:pPr marL="527685" indent="-514984" algn="just">
              <a:lnSpc>
                <a:spcPct val="100000"/>
              </a:lnSpc>
              <a:spcBef>
                <a:spcPts val="970"/>
              </a:spcBef>
              <a:buClrTx/>
              <a:buAutoNum type="alphaLcParenR"/>
              <a:tabLst>
                <a:tab pos="527685" algn="l"/>
              </a:tabLst>
            </a:pPr>
            <a:r>
              <a:rPr lang="pt-BR" b="1" dirty="0">
                <a:latin typeface="Arial (body)"/>
                <a:cs typeface="Arial"/>
              </a:rPr>
              <a:t>Reflexão e Informação</a:t>
            </a:r>
          </a:p>
          <a:p>
            <a:pPr marL="755650" lvl="1" indent="-342900">
              <a:spcBef>
                <a:spcPts val="910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Informação sobre</a:t>
            </a:r>
            <a:r>
              <a:rPr lang="pt-BR" sz="2400" spc="-3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o</a:t>
            </a:r>
            <a:r>
              <a:rPr lang="pt-BR" sz="2400" spc="-4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progresso</a:t>
            </a:r>
            <a:r>
              <a:rPr lang="pt-BR" sz="2400" b="1" spc="-1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</a:t>
            </a:r>
            <a:r>
              <a:rPr lang="pt-BR" sz="2400" b="1" spc="-4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eficácia</a:t>
            </a:r>
            <a:r>
              <a:rPr lang="pt-BR" sz="2400" b="1" spc="-4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de</a:t>
            </a:r>
            <a:r>
              <a:rPr lang="pt-BR" sz="2400" spc="-30" dirty="0">
                <a:latin typeface="Arial (body)"/>
                <a:cs typeface="Georgia"/>
              </a:rPr>
              <a:t> </a:t>
            </a:r>
            <a:r>
              <a:rPr lang="pt-BR" sz="2400" spc="-10" dirty="0">
                <a:latin typeface="Arial (body)"/>
                <a:cs typeface="Georgia"/>
              </a:rPr>
              <a:t>programas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>
              <a:spcBef>
                <a:spcPts val="805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Indentificação</a:t>
            </a:r>
            <a:r>
              <a:rPr lang="pt-BR" sz="2400" spc="-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de</a:t>
            </a:r>
            <a:r>
              <a:rPr lang="pt-BR" sz="2400" spc="-4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problemas</a:t>
            </a:r>
            <a:r>
              <a:rPr lang="pt-BR" sz="2400" b="1" spc="-3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</a:t>
            </a:r>
            <a:r>
              <a:rPr lang="pt-BR" sz="2400" b="1" spc="-6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suas</a:t>
            </a:r>
            <a:r>
              <a:rPr lang="pt-BR" sz="2400" b="1" spc="-35" dirty="0">
                <a:latin typeface="Arial (body)"/>
                <a:cs typeface="Georgia"/>
              </a:rPr>
              <a:t> </a:t>
            </a:r>
            <a:r>
              <a:rPr lang="pt-BR" sz="2400" b="1" spc="-10" dirty="0">
                <a:latin typeface="Arial (body)"/>
                <a:cs typeface="Georgia"/>
              </a:rPr>
              <a:t>causas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>
              <a:spcBef>
                <a:spcPts val="905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spc="-10" dirty="0">
                <a:latin typeface="Arial (body)"/>
                <a:cs typeface="Georgia"/>
              </a:rPr>
              <a:t>Questionamento</a:t>
            </a:r>
            <a:r>
              <a:rPr lang="pt-BR" sz="2400" spc="1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dos</a:t>
            </a:r>
            <a:r>
              <a:rPr lang="pt-BR" sz="2400" spc="-4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pressupostos</a:t>
            </a:r>
            <a:r>
              <a:rPr lang="pt-BR" sz="2400" b="1" spc="1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</a:t>
            </a:r>
            <a:r>
              <a:rPr lang="pt-BR" sz="2400" b="1" spc="-45" dirty="0">
                <a:latin typeface="Arial (body)"/>
                <a:cs typeface="Georgia"/>
              </a:rPr>
              <a:t> </a:t>
            </a:r>
            <a:r>
              <a:rPr lang="pt-BR" sz="2400" b="1" spc="-10" dirty="0">
                <a:latin typeface="Arial (body)"/>
                <a:cs typeface="Georgia"/>
              </a:rPr>
              <a:t>estratégias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b="1" dirty="0">
                <a:latin typeface="Arial (body)"/>
                <a:cs typeface="Georgia"/>
              </a:rPr>
              <a:t>Soluções</a:t>
            </a:r>
            <a:r>
              <a:rPr lang="pt-BR" sz="2400" b="1" spc="-6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possíveis</a:t>
            </a:r>
            <a:r>
              <a:rPr lang="pt-BR" sz="2400" b="1" spc="-4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aos</a:t>
            </a:r>
            <a:r>
              <a:rPr lang="pt-BR" sz="2400" spc="-6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problemas</a:t>
            </a:r>
            <a:r>
              <a:rPr lang="pt-BR" sz="2400" spc="-40" dirty="0">
                <a:latin typeface="Arial (body)"/>
                <a:cs typeface="Georgia"/>
              </a:rPr>
              <a:t> </a:t>
            </a:r>
            <a:r>
              <a:rPr lang="pt-BR" sz="2400" spc="-10" dirty="0">
                <a:latin typeface="Arial (body)"/>
                <a:cs typeface="Georgia"/>
              </a:rPr>
              <a:t>identificados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>
              <a:spcBef>
                <a:spcPts val="810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Informação</a:t>
            </a:r>
            <a:r>
              <a:rPr lang="pt-BR" sz="2400" spc="-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para</a:t>
            </a:r>
            <a:r>
              <a:rPr lang="pt-BR" sz="2400" spc="-2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definição</a:t>
            </a:r>
            <a:r>
              <a:rPr lang="pt-BR" sz="2400" b="1" spc="-4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de</a:t>
            </a:r>
            <a:r>
              <a:rPr lang="pt-BR" sz="2400" b="1" spc="-4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futuras</a:t>
            </a:r>
            <a:r>
              <a:rPr lang="pt-BR" sz="2400" b="1" spc="-15" dirty="0">
                <a:latin typeface="Arial (body)"/>
                <a:cs typeface="Georgia"/>
              </a:rPr>
              <a:t> </a:t>
            </a:r>
            <a:r>
              <a:rPr lang="pt-BR" sz="2400" b="1" spc="-10" dirty="0">
                <a:latin typeface="Arial (body)"/>
                <a:cs typeface="Georgia"/>
              </a:rPr>
              <a:t>necessidades</a:t>
            </a:r>
            <a:r>
              <a:rPr lang="pt-BR" sz="2400" b="1" spc="-2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de</a:t>
            </a:r>
            <a:r>
              <a:rPr lang="pt-BR" sz="2400" b="1" spc="-40" dirty="0">
                <a:latin typeface="Arial (body)"/>
                <a:cs typeface="Georgia"/>
              </a:rPr>
              <a:t> </a:t>
            </a:r>
            <a:r>
              <a:rPr lang="pt-BR" sz="2400" b="1" spc="-10" dirty="0">
                <a:latin typeface="Arial (body)"/>
                <a:cs typeface="Georgia"/>
              </a:rPr>
              <a:t>recursos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>
              <a:spcBef>
                <a:spcPts val="815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Reflexão</a:t>
            </a:r>
            <a:r>
              <a:rPr lang="pt-BR" sz="2400" spc="1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sobre</a:t>
            </a:r>
            <a:r>
              <a:rPr lang="pt-BR" sz="2400" spc="-3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“</a:t>
            </a:r>
            <a:r>
              <a:rPr lang="pt-BR" sz="2400" b="1" dirty="0">
                <a:latin typeface="Arial (body)"/>
                <a:cs typeface="Georgia"/>
              </a:rPr>
              <a:t>para</a:t>
            </a:r>
            <a:r>
              <a:rPr lang="pt-BR" sz="2400" b="1" spc="-3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onde</a:t>
            </a:r>
            <a:r>
              <a:rPr lang="pt-BR" sz="2400" b="1" spc="-5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vamos</a:t>
            </a:r>
            <a:r>
              <a:rPr lang="pt-BR" sz="2400" dirty="0">
                <a:latin typeface="Arial (body)"/>
                <a:cs typeface="Georgia"/>
              </a:rPr>
              <a:t>”</a:t>
            </a:r>
            <a:r>
              <a:rPr lang="pt-BR" sz="2400" spc="-2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e</a:t>
            </a:r>
            <a:r>
              <a:rPr lang="pt-BR" sz="2400" spc="-4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“</a:t>
            </a:r>
            <a:r>
              <a:rPr lang="pt-BR" sz="2400" b="1" dirty="0">
                <a:latin typeface="Arial (body)"/>
                <a:cs typeface="Georgia"/>
              </a:rPr>
              <a:t>como</a:t>
            </a:r>
            <a:r>
              <a:rPr lang="pt-BR" sz="2400" b="1" spc="-45" dirty="0">
                <a:latin typeface="Arial (body)"/>
                <a:cs typeface="Georgia"/>
              </a:rPr>
              <a:t> </a:t>
            </a:r>
            <a:r>
              <a:rPr lang="pt-BR" sz="2400" b="1" spc="-10" dirty="0">
                <a:latin typeface="Arial (body)"/>
                <a:cs typeface="Georgia"/>
              </a:rPr>
              <a:t>vamos</a:t>
            </a:r>
            <a:r>
              <a:rPr lang="pt-BR" sz="2400" spc="-10" dirty="0">
                <a:latin typeface="Arial (body)"/>
                <a:cs typeface="Georgia"/>
              </a:rPr>
              <a:t>”.</a:t>
            </a:r>
            <a:endParaRPr lang="pt-BR" sz="2400" dirty="0">
              <a:latin typeface="Arial (body)"/>
              <a:cs typeface="Georgia"/>
            </a:endParaRPr>
          </a:p>
          <a:p>
            <a:pPr marL="412751" lvl="1" indent="0" algn="just">
              <a:spcBef>
                <a:spcPts val="970"/>
              </a:spcBef>
              <a:buClrTx/>
              <a:buNone/>
              <a:tabLst>
                <a:tab pos="527685" algn="l"/>
              </a:tabLst>
            </a:pPr>
            <a:endParaRPr lang="pt-BR" b="1" dirty="0">
              <a:latin typeface="Arial (body)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2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Monitoria e Avaliação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97629"/>
            <a:ext cx="11071654" cy="533642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t-PT" b="1" dirty="0"/>
              <a:t>Papel da Monitoria e Avaliação:</a:t>
            </a:r>
          </a:p>
          <a:p>
            <a:pPr marL="469901" indent="-457200" algn="just">
              <a:lnSpc>
                <a:spcPct val="100000"/>
              </a:lnSpc>
              <a:spcBef>
                <a:spcPts val="970"/>
              </a:spcBef>
              <a:buClrTx/>
              <a:buFont typeface="+mj-lt"/>
              <a:buAutoNum type="alphaLcParenR" startAt="2"/>
              <a:tabLst>
                <a:tab pos="527685" algn="l"/>
              </a:tabLst>
            </a:pPr>
            <a:r>
              <a:rPr lang="pt-BR" b="1" dirty="0">
                <a:latin typeface="Arial (body)"/>
                <a:cs typeface="Arial"/>
              </a:rPr>
              <a:t>Aprendizagem e Tomadas de Decisões</a:t>
            </a:r>
          </a:p>
          <a:p>
            <a:pPr marL="755650" lvl="1" indent="-342900" algn="just">
              <a:spcBef>
                <a:spcPts val="905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Aprendizagem</a:t>
            </a:r>
            <a:r>
              <a:rPr lang="pt-BR" sz="2400" spc="2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sobre</a:t>
            </a:r>
            <a:r>
              <a:rPr lang="pt-BR" sz="2400" spc="-1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o</a:t>
            </a:r>
            <a:r>
              <a:rPr lang="pt-BR" sz="2400" b="1" spc="-2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que</a:t>
            </a:r>
            <a:r>
              <a:rPr lang="pt-BR" sz="2400" b="1" spc="-2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esta</a:t>
            </a:r>
            <a:r>
              <a:rPr lang="pt-BR" sz="2400" b="1" spc="-1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bem</a:t>
            </a:r>
            <a:r>
              <a:rPr lang="pt-BR" sz="2400" b="1" spc="-2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e</a:t>
            </a:r>
            <a:r>
              <a:rPr lang="pt-BR" sz="2400" spc="-2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o</a:t>
            </a:r>
            <a:r>
              <a:rPr lang="pt-BR" sz="2400" spc="-3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que</a:t>
            </a:r>
            <a:r>
              <a:rPr lang="pt-BR" sz="2400" b="1" spc="-2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não</a:t>
            </a:r>
            <a:r>
              <a:rPr lang="pt-BR" sz="2400" b="1" spc="-2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esta</a:t>
            </a:r>
            <a:r>
              <a:rPr lang="pt-BR" sz="2400" b="1" spc="-25" dirty="0">
                <a:latin typeface="Arial (body)"/>
                <a:cs typeface="Georgia"/>
              </a:rPr>
              <a:t> bem;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 algn="just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Encorajamento</a:t>
            </a:r>
            <a:r>
              <a:rPr lang="pt-BR" sz="2400" spc="-1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da</a:t>
            </a:r>
            <a:r>
              <a:rPr lang="pt-BR" sz="2400" spc="-4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acção</a:t>
            </a:r>
            <a:r>
              <a:rPr lang="pt-BR" sz="2400" spc="-3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com</a:t>
            </a:r>
            <a:r>
              <a:rPr lang="pt-BR" sz="2400" spc="-5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base</a:t>
            </a:r>
            <a:r>
              <a:rPr lang="pt-BR" sz="2400" spc="-3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em</a:t>
            </a:r>
            <a:r>
              <a:rPr lang="pt-BR" sz="2400" spc="-4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informação</a:t>
            </a:r>
            <a:r>
              <a:rPr lang="pt-BR" sz="2400" b="1" spc="-60" dirty="0">
                <a:latin typeface="Arial (body)"/>
                <a:cs typeface="Georgia"/>
              </a:rPr>
              <a:t> </a:t>
            </a:r>
            <a:r>
              <a:rPr lang="pt-BR" sz="2400" b="1" i="1" spc="-10" dirty="0">
                <a:latin typeface="Arial (body)"/>
                <a:cs typeface="Georgia"/>
              </a:rPr>
              <a:t>insight;</a:t>
            </a:r>
            <a:endParaRPr lang="pt-BR" sz="2400" dirty="0">
              <a:latin typeface="Arial (body)"/>
              <a:cs typeface="Georgia"/>
            </a:endParaRPr>
          </a:p>
          <a:p>
            <a:pPr marL="755650" lvl="1" indent="-342900" algn="just">
              <a:spcBef>
                <a:spcPts val="820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dirty="0">
                <a:latin typeface="Arial (body)"/>
                <a:cs typeface="Georgia"/>
              </a:rPr>
              <a:t>Contribuição</a:t>
            </a:r>
            <a:r>
              <a:rPr lang="pt-BR" sz="2400" spc="9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para</a:t>
            </a:r>
            <a:r>
              <a:rPr lang="pt-BR" sz="2400" spc="8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melhoramento</a:t>
            </a:r>
            <a:r>
              <a:rPr lang="pt-BR" sz="2400" b="1" spc="7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da</a:t>
            </a:r>
            <a:r>
              <a:rPr lang="pt-BR" sz="2400" b="1" spc="5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Gestão</a:t>
            </a:r>
            <a:r>
              <a:rPr lang="pt-BR" sz="2400" b="1" spc="6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e</a:t>
            </a:r>
            <a:r>
              <a:rPr lang="pt-BR" sz="2400" b="1" spc="6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a</a:t>
            </a:r>
            <a:r>
              <a:rPr lang="pt-BR" sz="2400" b="1" spc="6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tomadas</a:t>
            </a:r>
            <a:r>
              <a:rPr lang="pt-BR" sz="2400" b="1" spc="60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de</a:t>
            </a:r>
            <a:r>
              <a:rPr lang="pt-BR" sz="2400" b="1" spc="70" dirty="0">
                <a:latin typeface="Arial (body)"/>
                <a:cs typeface="Georgia"/>
              </a:rPr>
              <a:t> </a:t>
            </a:r>
            <a:r>
              <a:rPr lang="pt-BR" sz="2400" b="1" spc="-10" dirty="0">
                <a:latin typeface="Arial (body)"/>
                <a:cs typeface="Georgia"/>
              </a:rPr>
              <a:t>decisões </a:t>
            </a:r>
            <a:r>
              <a:rPr lang="pt-BR" sz="2400" dirty="0">
                <a:latin typeface="Arial (body)"/>
                <a:cs typeface="Georgia"/>
              </a:rPr>
              <a:t>nos</a:t>
            </a:r>
            <a:r>
              <a:rPr lang="pt-BR" sz="2400" spc="-15" dirty="0">
                <a:latin typeface="Arial (body)"/>
                <a:cs typeface="Georgia"/>
              </a:rPr>
              <a:t> </a:t>
            </a:r>
            <a:r>
              <a:rPr lang="pt-BR" sz="2400" spc="-10" dirty="0">
                <a:latin typeface="Arial (body)"/>
                <a:cs typeface="Georgia"/>
              </a:rPr>
              <a:t>programas/projectos;</a:t>
            </a:r>
            <a:endParaRPr lang="pt-BR" sz="2400" dirty="0">
              <a:latin typeface="Arial (body)"/>
              <a:cs typeface="Georgia"/>
            </a:endParaRPr>
          </a:p>
          <a:p>
            <a:pPr marL="755650" marR="5080" lvl="1" indent="-342900" algn="just">
              <a:spcBef>
                <a:spcPts val="1020"/>
              </a:spcBef>
              <a:buClrTx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pt-BR" sz="2400" b="1" dirty="0">
                <a:latin typeface="Arial (body)"/>
                <a:cs typeface="Georgia"/>
              </a:rPr>
              <a:t>Informação</a:t>
            </a:r>
            <a:r>
              <a:rPr lang="pt-BR" sz="2400" b="1" spc="65" dirty="0">
                <a:latin typeface="Arial (body)"/>
                <a:cs typeface="Georgia"/>
              </a:rPr>
              <a:t> </a:t>
            </a:r>
            <a:r>
              <a:rPr lang="pt-BR" sz="2400" b="1" dirty="0">
                <a:latin typeface="Arial (body)"/>
                <a:cs typeface="Georgia"/>
              </a:rPr>
              <a:t>útil</a:t>
            </a:r>
            <a:r>
              <a:rPr lang="pt-BR" sz="2400" b="1" spc="70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para</a:t>
            </a:r>
            <a:r>
              <a:rPr lang="pt-BR" sz="2400" spc="9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a</a:t>
            </a:r>
            <a:r>
              <a:rPr lang="pt-BR" sz="2400" spc="8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necessidade</a:t>
            </a:r>
            <a:r>
              <a:rPr lang="pt-BR" sz="2400" spc="10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de</a:t>
            </a:r>
            <a:r>
              <a:rPr lang="pt-BR" sz="2400" spc="9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Políticas,</a:t>
            </a:r>
            <a:r>
              <a:rPr lang="pt-BR" sz="2400" spc="8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Estratégias,</a:t>
            </a:r>
            <a:r>
              <a:rPr lang="pt-BR" sz="2400" spc="105" dirty="0">
                <a:latin typeface="Arial (body)"/>
                <a:cs typeface="Georgia"/>
              </a:rPr>
              <a:t> </a:t>
            </a:r>
            <a:r>
              <a:rPr lang="pt-BR" sz="2400" dirty="0">
                <a:latin typeface="Arial (body)"/>
                <a:cs typeface="Georgia"/>
              </a:rPr>
              <a:t>Programas</a:t>
            </a:r>
            <a:r>
              <a:rPr lang="pt-BR" sz="2400" spc="95" dirty="0">
                <a:latin typeface="Arial (body)"/>
                <a:cs typeface="Georgia"/>
              </a:rPr>
              <a:t> </a:t>
            </a:r>
            <a:r>
              <a:rPr lang="pt-BR" sz="2400" spc="-50" dirty="0">
                <a:latin typeface="Arial (body)"/>
                <a:cs typeface="Georgia"/>
              </a:rPr>
              <a:t>e </a:t>
            </a:r>
            <a:r>
              <a:rPr lang="pt-BR" sz="2400" spc="-10" dirty="0">
                <a:latin typeface="Arial (body)"/>
                <a:cs typeface="Georgia"/>
              </a:rPr>
              <a:t>Planos</a:t>
            </a:r>
          </a:p>
          <a:p>
            <a:pPr marL="12701" indent="0" algn="just">
              <a:lnSpc>
                <a:spcPct val="100000"/>
              </a:lnSpc>
              <a:spcBef>
                <a:spcPts val="970"/>
              </a:spcBef>
              <a:buClrTx/>
              <a:buNone/>
              <a:tabLst>
                <a:tab pos="527685" algn="l"/>
              </a:tabLst>
            </a:pPr>
            <a:endParaRPr lang="pt-BR" sz="1050" b="1" dirty="0">
              <a:latin typeface="Arial (body)"/>
              <a:cs typeface="Arial"/>
            </a:endParaRPr>
          </a:p>
          <a:p>
            <a:pPr marL="469901" indent="-457200" algn="just">
              <a:lnSpc>
                <a:spcPct val="100000"/>
              </a:lnSpc>
              <a:spcBef>
                <a:spcPts val="970"/>
              </a:spcBef>
              <a:buClrTx/>
              <a:buFont typeface="+mj-lt"/>
              <a:buAutoNum type="alphaLcParenR" startAt="2"/>
              <a:tabLst>
                <a:tab pos="527685" algn="l"/>
              </a:tabLst>
            </a:pPr>
            <a:r>
              <a:rPr lang="pt-BR" b="1" dirty="0">
                <a:latin typeface="Arial (body)"/>
                <a:cs typeface="Arial"/>
              </a:rPr>
              <a:t>Prestação de Contas</a:t>
            </a:r>
          </a:p>
          <a:p>
            <a:pPr marL="755650" marR="5080" lvl="1" indent="-342900" algn="just">
              <a:spcBef>
                <a:spcPts val="1020"/>
              </a:spcBef>
              <a:buClrTx/>
              <a:tabLst>
                <a:tab pos="241300" algn="l"/>
              </a:tabLst>
            </a:pPr>
            <a:r>
              <a:rPr lang="pt-BR" sz="2400" b="1" spc="-10" dirty="0">
                <a:latin typeface="Arial (body)"/>
                <a:cs typeface="Georgia"/>
              </a:rPr>
              <a:t>Transparência </a:t>
            </a:r>
            <a:r>
              <a:rPr lang="pt-BR" sz="2400" b="1" spc="-50" dirty="0">
                <a:latin typeface="Arial (body)"/>
                <a:cs typeface="Georgia"/>
              </a:rPr>
              <a:t>e </a:t>
            </a:r>
            <a:r>
              <a:rPr lang="pt-BR" sz="2400" b="1" spc="-10" dirty="0">
                <a:latin typeface="Arial (body)"/>
                <a:cs typeface="Georgia"/>
              </a:rPr>
              <a:t>prestação </a:t>
            </a:r>
            <a:r>
              <a:rPr lang="pt-BR" sz="2400" b="1" spc="-25" dirty="0">
                <a:latin typeface="Arial (body)"/>
                <a:cs typeface="Georgia"/>
              </a:rPr>
              <a:t>de </a:t>
            </a:r>
            <a:r>
              <a:rPr lang="pt-BR" sz="2400" b="1" spc="-10" dirty="0">
                <a:latin typeface="Arial (body)"/>
                <a:cs typeface="Georgia"/>
              </a:rPr>
              <a:t>contas </a:t>
            </a:r>
            <a:r>
              <a:rPr lang="pt-BR" sz="2400" spc="-25" dirty="0">
                <a:latin typeface="Arial (body)"/>
                <a:cs typeface="Georgia"/>
              </a:rPr>
              <a:t>aos </a:t>
            </a:r>
            <a:r>
              <a:rPr lang="pt-BR" sz="2400" i="1" spc="-10" dirty="0">
                <a:latin typeface="Arial (body)"/>
                <a:cs typeface="Georgia"/>
              </a:rPr>
              <a:t>stakeholders</a:t>
            </a:r>
            <a:r>
              <a:rPr lang="pt-BR" sz="2400" spc="-10" dirty="0">
                <a:latin typeface="Arial (body)"/>
                <a:cs typeface="Georgia"/>
              </a:rPr>
              <a:t>, incluindo financiadores</a:t>
            </a:r>
            <a:endParaRPr lang="pt-BR" sz="2400" dirty="0">
              <a:latin typeface="Arial (body)"/>
              <a:cs typeface="Georgia"/>
            </a:endParaRPr>
          </a:p>
          <a:p>
            <a:pPr marL="755650" marR="5080" lvl="1" indent="-342900" algn="just">
              <a:spcBef>
                <a:spcPts val="1020"/>
              </a:spcBef>
              <a:buClrTx/>
              <a:tabLst>
                <a:tab pos="241300" algn="l"/>
              </a:tabLst>
            </a:pPr>
            <a:endParaRPr lang="pt-BR" sz="2400" spc="-10" dirty="0">
              <a:latin typeface="Arial (body)"/>
              <a:cs typeface="Georgia"/>
            </a:endParaRPr>
          </a:p>
          <a:p>
            <a:pPr marL="12700" marR="5080" indent="0" algn="just">
              <a:spcBef>
                <a:spcPts val="1020"/>
              </a:spcBef>
              <a:buClrTx/>
              <a:buNone/>
              <a:tabLst>
                <a:tab pos="241300" algn="l"/>
              </a:tabLst>
            </a:pPr>
            <a:endParaRPr lang="pt-BR" b="1" dirty="0">
              <a:latin typeface="Arial (body)"/>
              <a:cs typeface="Georgia"/>
            </a:endParaRPr>
          </a:p>
          <a:p>
            <a:pPr marL="12700" indent="0">
              <a:spcBef>
                <a:spcPts val="815"/>
              </a:spcBef>
              <a:buClrTx/>
              <a:buNone/>
              <a:tabLst>
                <a:tab pos="241300" algn="l"/>
              </a:tabLst>
            </a:pPr>
            <a:endParaRPr lang="pt-BR" sz="2800" dirty="0">
              <a:latin typeface="Arial (body)"/>
              <a:cs typeface="Georgia"/>
            </a:endParaRPr>
          </a:p>
          <a:p>
            <a:pPr marL="412751" lvl="1" indent="0" algn="just">
              <a:spcBef>
                <a:spcPts val="970"/>
              </a:spcBef>
              <a:buClrTx/>
              <a:buNone/>
              <a:tabLst>
                <a:tab pos="527685" algn="l"/>
              </a:tabLst>
            </a:pPr>
            <a:endParaRPr lang="pt-BR" b="1" dirty="0">
              <a:latin typeface="Arial (body)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7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Monitoria Vs Avaliação (4/4)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B4CCB6-4D71-4430-96D4-CAFC40C70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79385"/>
              </p:ext>
            </p:extLst>
          </p:nvPr>
        </p:nvGraphicFramePr>
        <p:xfrm>
          <a:off x="914400" y="1118676"/>
          <a:ext cx="11163300" cy="55803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81650">
                  <a:extLst>
                    <a:ext uri="{9D8B030D-6E8A-4147-A177-3AD203B41FA5}">
                      <a16:colId xmlns:a16="http://schemas.microsoft.com/office/drawing/2014/main" val="2369714333"/>
                    </a:ext>
                  </a:extLst>
                </a:gridCol>
                <a:gridCol w="5581650">
                  <a:extLst>
                    <a:ext uri="{9D8B030D-6E8A-4147-A177-3AD203B41FA5}">
                      <a16:colId xmlns:a16="http://schemas.microsoft.com/office/drawing/2014/main" val="4202362687"/>
                    </a:ext>
                  </a:extLst>
                </a:gridCol>
              </a:tblGrid>
              <a:tr h="380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 (body)"/>
                          <a:cs typeface="Arial Black"/>
                        </a:rPr>
                        <a:t>MONITORIA</a:t>
                      </a:r>
                      <a:endParaRPr sz="2400" dirty="0">
                        <a:latin typeface="Arial (body)"/>
                        <a:cs typeface="Arial Black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 (body)"/>
                          <a:cs typeface="Arial Black"/>
                        </a:rPr>
                        <a:t>AVALIAÇÃO</a:t>
                      </a:r>
                      <a:endParaRPr sz="2400">
                        <a:latin typeface="Arial (body)"/>
                        <a:cs typeface="Arial Black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4154341105"/>
                  </a:ext>
                </a:extLst>
              </a:tr>
              <a:tr h="9757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Contínua</a:t>
                      </a:r>
                      <a:r>
                        <a:rPr lang="pt-BR" sz="2000" spc="-6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ao</a:t>
                      </a:r>
                      <a:r>
                        <a:rPr lang="pt-BR" sz="2000" spc="-6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longo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de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todo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o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ciclo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2075" marR="338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pt-BR" sz="2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(body)"/>
                          <a:cs typeface="Arial Black"/>
                        </a:rPr>
                        <a:t>Periódica:</a:t>
                      </a:r>
                      <a:r>
                        <a:rPr lang="pt-BR" sz="2000" b="1" spc="-8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em</a:t>
                      </a:r>
                      <a:r>
                        <a:rPr lang="pt-BR" sz="2000" spc="-8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momentos</a:t>
                      </a:r>
                      <a:r>
                        <a:rPr lang="pt-BR" sz="2000" spc="-7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pré-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determinados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–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preliminar,</a:t>
                      </a:r>
                      <a:r>
                        <a:rPr lang="pt-BR" sz="2000" spc="-2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de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meio-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termo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final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que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é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o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mais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habitual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3521425161"/>
                  </a:ext>
                </a:extLst>
              </a:tr>
              <a:tr h="828837">
                <a:tc>
                  <a:txBody>
                    <a:bodyPr/>
                    <a:lstStyle/>
                    <a:p>
                      <a:pPr marL="91440" marR="13119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2000" spc="-10" dirty="0" err="1">
                          <a:latin typeface="Arial (body)"/>
                          <a:cs typeface="Arial Black"/>
                        </a:rPr>
                        <a:t>Acompanha</a:t>
                      </a:r>
                      <a:r>
                        <a:rPr lang="en-US" sz="2000" spc="-10" dirty="0">
                          <a:latin typeface="Arial (body)"/>
                          <a:cs typeface="Arial Black"/>
                        </a:rPr>
                        <a:t>,</a:t>
                      </a:r>
                      <a:r>
                        <a:rPr lang="en-US" sz="2000" spc="-6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en-US" sz="2000" spc="-65" dirty="0" err="1">
                          <a:latin typeface="Arial (body)"/>
                          <a:cs typeface="Arial Black"/>
                        </a:rPr>
                        <a:t>supervisiona</a:t>
                      </a:r>
                      <a:r>
                        <a:rPr lang="en-US" sz="2000" spc="-65" dirty="0">
                          <a:latin typeface="Arial (body)"/>
                          <a:cs typeface="Arial Black"/>
                        </a:rPr>
                        <a:t>, </a:t>
                      </a:r>
                      <a:r>
                        <a:rPr lang="en-US" sz="2000" spc="-65" dirty="0" err="1">
                          <a:latin typeface="Arial (body)"/>
                          <a:cs typeface="Arial Black"/>
                        </a:rPr>
                        <a:t>analisa</a:t>
                      </a:r>
                      <a:r>
                        <a:rPr lang="en-US" sz="2000" spc="-65" dirty="0">
                          <a:latin typeface="Arial (body)"/>
                          <a:cs typeface="Arial Black"/>
                        </a:rPr>
                        <a:t> e </a:t>
                      </a:r>
                      <a:r>
                        <a:rPr lang="en-US" sz="2000" spc="-65" dirty="0" err="1">
                          <a:latin typeface="Arial (body)"/>
                          <a:cs typeface="Arial Black"/>
                        </a:rPr>
                        <a:t>documenta</a:t>
                      </a:r>
                      <a:r>
                        <a:rPr lang="en-US" sz="2000" spc="-65" dirty="0">
                          <a:latin typeface="Arial (body)"/>
                          <a:cs typeface="Arial Black"/>
                        </a:rPr>
                        <a:t> o </a:t>
                      </a:r>
                      <a:r>
                        <a:rPr lang="en-US" sz="2000" spc="-65" dirty="0" err="1">
                          <a:latin typeface="Arial (body)"/>
                          <a:cs typeface="Arial Black"/>
                        </a:rPr>
                        <a:t>progresso</a:t>
                      </a:r>
                      <a:endParaRPr lang="en-US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2075" marR="1225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pt-BR" sz="2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(body)"/>
                          <a:cs typeface="Arial Black"/>
                        </a:rPr>
                        <a:t>Análise</a:t>
                      </a:r>
                      <a:r>
                        <a:rPr lang="pt-BR" sz="20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(body)"/>
                          <a:cs typeface="Arial Black"/>
                        </a:rPr>
                        <a:t>profunda</a:t>
                      </a:r>
                      <a:r>
                        <a:rPr lang="pt-BR"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(body)"/>
                          <a:cs typeface="Arial Black"/>
                        </a:rPr>
                        <a:t>:</a:t>
                      </a:r>
                      <a:r>
                        <a:rPr lang="pt-BR" sz="2000" spc="-9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compara</a:t>
                      </a:r>
                      <a:r>
                        <a:rPr lang="pt-BR" sz="2000" spc="-7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expectativas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5" dirty="0">
                          <a:latin typeface="Arial (body)"/>
                          <a:cs typeface="Arial Black"/>
                        </a:rPr>
                        <a:t>com 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resultados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conseguidos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55579431"/>
                  </a:ext>
                </a:extLst>
              </a:tr>
              <a:tr h="1329735">
                <a:tc>
                  <a:txBody>
                    <a:bodyPr/>
                    <a:lstStyle/>
                    <a:p>
                      <a:pPr marL="91440" marR="8826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Com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enfoque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nos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insumos,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actividades,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indicadores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resultados</a:t>
                      </a:r>
                      <a:r>
                        <a:rPr lang="pt-BR" sz="2000" spc="-5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imediatos,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processo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de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implementação.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2075" marR="4686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Com</a:t>
                      </a:r>
                      <a:r>
                        <a:rPr lang="pt-BR" sz="2000" spc="-7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enfoque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nos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resultados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imediatos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5" dirty="0">
                          <a:latin typeface="Arial (body)"/>
                          <a:cs typeface="Arial Black"/>
                        </a:rPr>
                        <a:t>em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relação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aos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insumos,</a:t>
                      </a:r>
                      <a:r>
                        <a:rPr lang="pt-BR" sz="2000" spc="-1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custo-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benefício,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processos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para</a:t>
                      </a:r>
                      <a:r>
                        <a:rPr lang="pt-BR" sz="2000" spc="-8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alcançar</a:t>
                      </a:r>
                      <a:r>
                        <a:rPr lang="pt-BR" sz="2000" spc="-8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os</a:t>
                      </a:r>
                      <a:r>
                        <a:rPr lang="pt-BR" sz="2000" spc="-6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resultados,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relevância,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impacto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sustentabilidade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867937886"/>
                  </a:ext>
                </a:extLst>
              </a:tr>
              <a:tr h="1316148">
                <a:tc>
                  <a:txBody>
                    <a:bodyPr/>
                    <a:lstStyle/>
                    <a:p>
                      <a:pPr marL="91440" marR="1670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Determina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que</a:t>
                      </a:r>
                      <a:r>
                        <a:rPr lang="pt-BR" sz="2000" spc="-5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actividades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foram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realizadas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resultados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alcançados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2075" marR="7016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Determina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b="1" dirty="0">
                          <a:latin typeface="Arial (body)"/>
                          <a:cs typeface="Arial Black"/>
                        </a:rPr>
                        <a:t>porquê</a:t>
                      </a:r>
                      <a:r>
                        <a:rPr lang="pt-BR" sz="2000" b="1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b="1" dirty="0">
                          <a:latin typeface="Arial (body)"/>
                          <a:cs typeface="Arial Black"/>
                        </a:rPr>
                        <a:t>e</a:t>
                      </a:r>
                      <a:r>
                        <a:rPr lang="pt-BR" sz="2000" b="1" spc="-5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b="1" dirty="0">
                          <a:latin typeface="Arial (body)"/>
                          <a:cs typeface="Arial Black"/>
                        </a:rPr>
                        <a:t>como</a:t>
                      </a:r>
                      <a:r>
                        <a:rPr lang="pt-BR" sz="2000" b="1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os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resultados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foram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alcançados</a:t>
                      </a:r>
                      <a:endParaRPr lang="pt-BR" sz="2000" dirty="0">
                        <a:latin typeface="Arial (body)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Contribui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para</a:t>
                      </a:r>
                      <a:r>
                        <a:rPr lang="pt-BR" sz="2000" spc="-4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a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teorização</a:t>
                      </a:r>
                      <a:r>
                        <a:rPr lang="pt-BR" sz="2000" spc="-2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sobre</a:t>
                      </a:r>
                      <a:r>
                        <a:rPr lang="pt-BR" sz="2000" spc="-25" dirty="0">
                          <a:latin typeface="Arial (body)"/>
                          <a:cs typeface="Arial Black"/>
                        </a:rPr>
                        <a:t> os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modelos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de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mudança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2548817837"/>
                  </a:ext>
                </a:extLst>
              </a:tr>
              <a:tr h="7305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Alerta</a:t>
                      </a:r>
                      <a:r>
                        <a:rPr lang="pt-BR" sz="2000" spc="-10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aos</a:t>
                      </a:r>
                      <a:r>
                        <a:rPr lang="pt-BR" sz="2000" spc="-9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gestores</a:t>
                      </a:r>
                      <a:r>
                        <a:rPr lang="pt-BR" sz="2000" spc="-7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sobre</a:t>
                      </a:r>
                      <a:r>
                        <a:rPr lang="pt-BR" sz="2000" spc="-8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problemas</a:t>
                      </a:r>
                      <a:r>
                        <a:rPr lang="pt-BR" sz="2000" spc="-9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e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providencia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opções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0" dirty="0">
                          <a:latin typeface="Arial (body)"/>
                          <a:cs typeface="Arial Black"/>
                        </a:rPr>
                        <a:t>para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correcção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pt-BR" sz="2000" dirty="0">
                          <a:latin typeface="Arial (body)"/>
                          <a:cs typeface="Arial Black"/>
                        </a:rPr>
                        <a:t>Providencia</a:t>
                      </a:r>
                      <a:r>
                        <a:rPr lang="pt-BR" sz="2000" spc="-6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aos</a:t>
                      </a:r>
                      <a:r>
                        <a:rPr lang="pt-BR" sz="2000" spc="38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gestores</a:t>
                      </a:r>
                      <a:r>
                        <a:rPr lang="pt-BR" sz="2000" spc="-3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com</a:t>
                      </a:r>
                      <a:r>
                        <a:rPr lang="pt-BR" sz="2000" spc="-7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opções</a:t>
                      </a:r>
                      <a:r>
                        <a:rPr lang="pt-BR" sz="2000" spc="-4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25" dirty="0">
                          <a:latin typeface="Arial (body)"/>
                          <a:cs typeface="Arial Black"/>
                        </a:rPr>
                        <a:t>de</a:t>
                      </a:r>
                      <a:r>
                        <a:rPr lang="pt-BR" sz="2000" spc="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estratégia</a:t>
                      </a:r>
                      <a:r>
                        <a:rPr lang="pt-BR" sz="2000" spc="-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e</a:t>
                      </a:r>
                      <a:r>
                        <a:rPr lang="pt-BR" sz="2000" spc="-50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dirty="0">
                          <a:latin typeface="Arial (body)"/>
                          <a:cs typeface="Arial Black"/>
                        </a:rPr>
                        <a:t>de</a:t>
                      </a:r>
                      <a:r>
                        <a:rPr lang="pt-BR" sz="2000" spc="-35" dirty="0">
                          <a:latin typeface="Arial (body)"/>
                          <a:cs typeface="Arial Black"/>
                        </a:rPr>
                        <a:t> </a:t>
                      </a:r>
                      <a:r>
                        <a:rPr lang="pt-BR" sz="2000" spc="-10" dirty="0">
                          <a:latin typeface="Arial (body)"/>
                          <a:cs typeface="Arial Black"/>
                        </a:rPr>
                        <a:t>política</a:t>
                      </a:r>
                      <a:endParaRPr lang="pt-BR" sz="2000" dirty="0">
                        <a:latin typeface="Arial (body)"/>
                        <a:cs typeface="Arial Black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365815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780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15" y="3297225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Obrigada</a:t>
            </a:r>
            <a:endParaRPr lang="pt-PT" kern="12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Conceito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34686"/>
            <a:ext cx="11071654" cy="5315990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just">
              <a:lnSpc>
                <a:spcPct val="150000"/>
              </a:lnSpc>
              <a:buClrTx/>
              <a:buNone/>
            </a:pPr>
            <a:r>
              <a:rPr lang="pt-PT" sz="2800" b="1" dirty="0"/>
              <a:t>Importância da Planificação</a:t>
            </a:r>
          </a:p>
          <a:p>
            <a:pPr lvl="0">
              <a:buClrTx/>
            </a:pPr>
            <a:r>
              <a:rPr lang="pt-PT" dirty="0"/>
              <a:t>É difícil fazer tudo que é preciso numa organização/ instituição, dai que a planificação </a:t>
            </a:r>
            <a:r>
              <a:rPr lang="pt-PT" b="1" u="sng" dirty="0"/>
              <a:t>ajuda a</a:t>
            </a:r>
            <a:r>
              <a:rPr lang="pt-PT" b="1" dirty="0"/>
              <a:t> </a:t>
            </a:r>
            <a:r>
              <a:rPr lang="pt-PT" b="1" u="sng" dirty="0"/>
              <a:t>priorizar as actividades e focalizar a alocação dos recursos</a:t>
            </a:r>
            <a:r>
              <a:rPr lang="pt-PT" dirty="0"/>
              <a:t>, pelo que a maior parte da estratégia consiste em tomar decisões sobre que acções são mais importantes para a organização alcançar o seu sucesso - </a:t>
            </a:r>
            <a:r>
              <a:rPr lang="pt-PT" b="1" u="sng" dirty="0"/>
              <a:t>hierarquisar as acções em função do resultado a atingir</a:t>
            </a:r>
          </a:p>
          <a:p>
            <a:pPr lvl="0"/>
            <a:endParaRPr lang="pt-PT" sz="1400" dirty="0"/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A planificação não é um processo linear;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A planificação é criativa,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A planificação  é  flexível  e  adaptativa  onde  as  ideias  e  acções  podem  ser  alteradas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pt-PT" sz="2400" dirty="0">
                <a:ea typeface="+mn-ea"/>
                <a:cs typeface="+mn-cs"/>
              </a:rPr>
              <a:t>continuamente;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dirty="0">
                <a:ea typeface="+mn-ea"/>
                <a:cs typeface="+mn-cs"/>
              </a:rPr>
              <a:t>A planificação pode caminhar para frente ou para traz várias vezes antes de ser concluída.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28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Porque Planificar / Orçamentar?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7251"/>
            <a:ext cx="11071654" cy="5366675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457200">
              <a:buClrTx/>
              <a:buFont typeface="+mj-lt"/>
              <a:buAutoNum type="arabicPeriod"/>
            </a:pPr>
            <a:r>
              <a:rPr lang="pt-PT" dirty="0"/>
              <a:t>Recursos escassos e necessidades ilimitadas.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pt-PT" sz="2400" b="1" dirty="0">
                <a:ea typeface="+mn-ea"/>
                <a:cs typeface="+mn-cs"/>
              </a:rPr>
              <a:t>Conceito de Escassez: </a:t>
            </a:r>
            <a:r>
              <a:rPr lang="pt-PT" sz="2400" dirty="0">
                <a:ea typeface="+mn-ea"/>
                <a:cs typeface="+mn-cs"/>
              </a:rPr>
              <a:t>o consumidor não pode usufruir de todos os bens que deseja, tendo muitas vezes de escolher umas coisas em detrimentos de outras;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b="1" dirty="0">
                <a:ea typeface="+mn-ea"/>
                <a:cs typeface="+mn-cs"/>
              </a:rPr>
              <a:t>Na economia:</a:t>
            </a:r>
            <a:r>
              <a:rPr lang="pt-PT" sz="2400" dirty="0">
                <a:ea typeface="+mn-ea"/>
                <a:cs typeface="+mn-cs"/>
              </a:rPr>
              <a:t> a escassez remete falta a um bem limitado;</a:t>
            </a:r>
            <a:endParaRPr lang="en-US" sz="2400" dirty="0">
              <a:ea typeface="+mn-ea"/>
              <a:cs typeface="+mn-cs"/>
            </a:endParaRPr>
          </a:p>
          <a:p>
            <a:pPr lvl="1">
              <a:buClrTx/>
            </a:pPr>
            <a:r>
              <a:rPr lang="pt-PT" sz="2400" b="1" dirty="0">
                <a:ea typeface="+mn-ea"/>
                <a:cs typeface="+mn-cs"/>
              </a:rPr>
              <a:t>Recursos naturais:</a:t>
            </a:r>
            <a:r>
              <a:rPr lang="pt-PT" sz="2400" dirty="0">
                <a:ea typeface="+mn-ea"/>
                <a:cs typeface="+mn-cs"/>
              </a:rPr>
              <a:t> remete para recursos não renovaveis.</a:t>
            </a:r>
          </a:p>
          <a:p>
            <a:pPr lvl="1"/>
            <a:endParaRPr lang="pt-PT" sz="700" dirty="0">
              <a:ea typeface="+mn-ea"/>
              <a:cs typeface="+mn-cs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pt-PT" dirty="0"/>
              <a:t>Surge assim a necessidade de prioririzar os objectivos;</a:t>
            </a:r>
          </a:p>
          <a:p>
            <a:pPr marL="457200" indent="-457200">
              <a:buFont typeface="+mj-lt"/>
              <a:buAutoNum type="arabicPeriod"/>
            </a:pPr>
            <a:endParaRPr lang="pt-PT" sz="700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pt-PT" dirty="0"/>
              <a:t>Interligação entre o previsìvel e o possìvel (sonho e a realidade);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pt-PT" sz="700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pt-PT" dirty="0"/>
              <a:t>Do ponto de vista da despesa os objectivos são mutuamente exclusivos, no</a:t>
            </a:r>
            <a:r>
              <a:rPr lang="en-US" sz="1400" dirty="0"/>
              <a:t> </a:t>
            </a:r>
            <a:r>
              <a:rPr lang="pt-PT" dirty="0"/>
              <a:t>contexto de escassez de recursos</a:t>
            </a:r>
          </a:p>
          <a:p>
            <a:pPr marL="0" indent="0" algn="ctr">
              <a:buNone/>
            </a:pPr>
            <a:r>
              <a:rPr lang="pt-PT" b="1" dirty="0"/>
              <a:t>A realização de um programa ou actividade implica o sacrifício de um outro programa ou objectivo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Planificação / Orçamentação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6538"/>
            <a:ext cx="11071654" cy="4239491"/>
          </a:xfrm>
          <a:ln>
            <a:solidFill>
              <a:schemeClr val="tx1"/>
            </a:solidFill>
          </a:ln>
        </p:spPr>
        <p:txBody>
          <a:bodyPr/>
          <a:lstStyle/>
          <a:p>
            <a:pPr marL="57150" indent="0">
              <a:buNone/>
            </a:pPr>
            <a:r>
              <a:rPr lang="pt-PT" b="1" dirty="0"/>
              <a:t>Planificação</a:t>
            </a:r>
          </a:p>
          <a:p>
            <a:pPr marL="457200" lvl="2" indent="0" algn="just">
              <a:buNone/>
            </a:pPr>
            <a:r>
              <a:rPr lang="pt-PT" sz="2400" dirty="0">
                <a:ea typeface="+mn-ea"/>
                <a:cs typeface="+mn-cs"/>
              </a:rPr>
              <a:t>Entendido como processo contínuo que envolve escolhas sobre caminhos alternativos de desenvolvimento e o uso dos recursos disponíveis, com o fim de alcançar um objectivo ou meta particular num determinado espaço de tempo.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pt-PT" b="1" dirty="0"/>
              <a:t>Orçamentação</a:t>
            </a:r>
            <a:endParaRPr lang="en-US" b="1" dirty="0"/>
          </a:p>
          <a:p>
            <a:pPr marL="400050" lvl="1" indent="0">
              <a:buNone/>
            </a:pPr>
            <a:r>
              <a:rPr lang="pt-PT" sz="2400" dirty="0">
                <a:ea typeface="+mn-ea"/>
                <a:cs typeface="+mn-cs"/>
              </a:rPr>
              <a:t>Entendido como acto de custear, quantificar em termos monetários, representação monetária/financeira de uma certa actividade/produto/serviços…..</a:t>
            </a:r>
            <a:endParaRPr lang="en-US" sz="2400" dirty="0">
              <a:ea typeface="+mn-ea"/>
              <a:cs typeface="+mn-cs"/>
            </a:endParaRPr>
          </a:p>
          <a:p>
            <a:pPr marL="57150" indent="0">
              <a:buNone/>
            </a:pPr>
            <a:endParaRPr lang="pt-PT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515C-28B6-4E09-933F-F84FCBAD6B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931A85-0529-40C2-9E79-29129EE301DE}" type="datetime1">
              <a:rPr lang="en-US" smtClean="0"/>
              <a:t>8/8/2024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7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Planificação / Orçamentação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6538"/>
            <a:ext cx="11071654" cy="4971011"/>
          </a:xfrm>
          <a:ln>
            <a:solidFill>
              <a:schemeClr val="tx1"/>
            </a:solidFill>
          </a:ln>
        </p:spPr>
        <p:txBody>
          <a:bodyPr/>
          <a:lstStyle/>
          <a:p>
            <a:pPr marL="57150" indent="0">
              <a:buNone/>
            </a:pPr>
            <a:r>
              <a:rPr lang="pt-PT" b="1" dirty="0"/>
              <a:t>Pressupostos</a:t>
            </a:r>
          </a:p>
          <a:p>
            <a:pPr marL="57150" indent="0">
              <a:buNone/>
            </a:pPr>
            <a:endParaRPr lang="pt-PT" sz="1000" b="1" dirty="0"/>
          </a:p>
          <a:p>
            <a:pPr marL="514350" indent="-457200">
              <a:buClrTx/>
              <a:buFont typeface="+mj-lt"/>
              <a:buAutoNum type="arabicPeriod"/>
            </a:pPr>
            <a:r>
              <a:rPr lang="pt-PT" dirty="0"/>
              <a:t>Conhecimento do mandato, visão, missão e valores da Instituição;</a:t>
            </a:r>
          </a:p>
          <a:p>
            <a:pPr marL="514350" indent="-457200">
              <a:buClrTx/>
              <a:buFont typeface="+mj-lt"/>
              <a:buAutoNum type="arabicPeriod"/>
            </a:pPr>
            <a:r>
              <a:rPr lang="pt-PT" dirty="0"/>
              <a:t>Conhecimento do estatuto orgânico da instituição;</a:t>
            </a:r>
            <a:endParaRPr lang="en-US" dirty="0"/>
          </a:p>
          <a:p>
            <a:pPr marL="514350" indent="-457200">
              <a:buClrTx/>
              <a:buFont typeface="+mj-lt"/>
              <a:buAutoNum type="arabicPeriod"/>
            </a:pPr>
            <a:r>
              <a:rPr lang="en-US" dirty="0"/>
              <a:t>C</a:t>
            </a:r>
            <a:r>
              <a:rPr lang="pt-PT" dirty="0"/>
              <a:t>onhecimento do regulamento da instituição;</a:t>
            </a:r>
            <a:endParaRPr lang="en-US" dirty="0"/>
          </a:p>
          <a:p>
            <a:pPr marL="514350" indent="-457200">
              <a:buClrTx/>
              <a:buFont typeface="+mj-lt"/>
              <a:buAutoNum type="arabicPeriod"/>
            </a:pPr>
            <a:r>
              <a:rPr lang="en-US" dirty="0"/>
              <a:t>U</a:t>
            </a:r>
            <a:r>
              <a:rPr lang="pt-PT" dirty="0"/>
              <a:t>ma base de dados (qualitativa e quantitativa) para referência na definição de objectivos de desenvolvimento, acções e metas, e</a:t>
            </a:r>
            <a:endParaRPr lang="en-US" dirty="0"/>
          </a:p>
          <a:p>
            <a:pPr marL="514350" indent="-457200" algn="just">
              <a:buClrTx/>
              <a:buFont typeface="+mj-lt"/>
              <a:buAutoNum type="arabicPeriod"/>
            </a:pPr>
            <a:r>
              <a:rPr lang="en-US" dirty="0"/>
              <a:t>C</a:t>
            </a:r>
            <a:r>
              <a:rPr lang="pt-PT" dirty="0"/>
              <a:t>onhecimento de técnicas de desagregação da informação estatística</a:t>
            </a:r>
            <a:r>
              <a:rPr lang="en-US" dirty="0"/>
              <a:t> </a:t>
            </a:r>
            <a:r>
              <a:rPr lang="pt-PT" dirty="0"/>
              <a:t>(sexo, idade….) que melhor se adqua a instituição.</a:t>
            </a:r>
          </a:p>
          <a:p>
            <a:pPr marL="514350" indent="-457200" algn="just">
              <a:buFont typeface="+mj-lt"/>
              <a:buAutoNum type="arabicPeriod"/>
            </a:pPr>
            <a:endParaRPr lang="en-US" sz="1400" dirty="0"/>
          </a:p>
          <a:p>
            <a:pPr marL="0" indent="0" algn="ctr">
              <a:buNone/>
            </a:pPr>
            <a:r>
              <a:rPr lang="en-US" u="sng" dirty="0"/>
              <a:t>A</a:t>
            </a:r>
            <a:r>
              <a:rPr lang="pt-PT" i="1" u="sng" dirty="0"/>
              <a:t>s acções devem responder ao mandato da instituição por forma a induzir</a:t>
            </a:r>
            <a:r>
              <a:rPr lang="pt-PT" i="1" dirty="0"/>
              <a:t> </a:t>
            </a:r>
            <a:r>
              <a:rPr lang="pt-PT" i="1" u="sng" dirty="0"/>
              <a:t>mudanças e elevar o estatuto da instituição na sociedade.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endParaRPr lang="pt-PT" dirty="0"/>
          </a:p>
          <a:p>
            <a:pPr marL="57150" indent="0">
              <a:buNone/>
            </a:pPr>
            <a:endParaRPr lang="pt-PT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98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43" y="102612"/>
            <a:ext cx="9712411" cy="746903"/>
          </a:xfr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44000" bIns="108000" anchor="ctr">
            <a:spAutoFit/>
          </a:bodyPr>
          <a:lstStyle/>
          <a:p>
            <a:pPr algn="ctr" defTabSz="457189" eaLnBrk="1" hangingPunct="1">
              <a:buClr>
                <a:srgbClr val="66C1FC"/>
              </a:buClr>
            </a:pPr>
            <a:r>
              <a:rPr lang="pt-PT" kern="12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Arial" panose="020B0604020202020204" pitchFamily="34" charset="0"/>
              </a:rPr>
              <a:t>Planificação / Orçamentação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6539"/>
            <a:ext cx="11071654" cy="3092334"/>
          </a:xfrm>
          <a:ln>
            <a:solidFill>
              <a:schemeClr val="tx1"/>
            </a:solidFill>
          </a:ln>
        </p:spPr>
        <p:txBody>
          <a:bodyPr/>
          <a:lstStyle/>
          <a:p>
            <a:pPr marL="57150" indent="0">
              <a:buNone/>
            </a:pPr>
            <a:r>
              <a:rPr lang="pt-PT" b="1" dirty="0"/>
              <a:t>Instrumentos</a:t>
            </a:r>
          </a:p>
          <a:p>
            <a:pPr marL="57150" indent="0">
              <a:buNone/>
            </a:pPr>
            <a:endParaRPr lang="pt-PT" sz="1000" b="1" dirty="0"/>
          </a:p>
          <a:p>
            <a:pPr marL="514350" indent="-457200">
              <a:buClrTx/>
              <a:buFont typeface="+mj-lt"/>
              <a:buAutoNum type="arabicPeriod"/>
            </a:pPr>
            <a:r>
              <a:rPr lang="pt-PT" b="1" dirty="0"/>
              <a:t>Estratégia Nacional de Desenvolvimento </a:t>
            </a:r>
            <a:r>
              <a:rPr lang="pt-PT" dirty="0"/>
              <a:t>– 20 anos;</a:t>
            </a:r>
          </a:p>
          <a:p>
            <a:pPr marL="514350" indent="-457200">
              <a:buClrTx/>
              <a:buFont typeface="+mj-lt"/>
              <a:buAutoNum type="arabicPeriod"/>
            </a:pPr>
            <a:r>
              <a:rPr lang="pt-PT" b="1" dirty="0"/>
              <a:t>Estratégias Sectoriais / Territoriais </a:t>
            </a:r>
            <a:r>
              <a:rPr lang="pt-PT" dirty="0"/>
              <a:t>– 10 anos;</a:t>
            </a:r>
          </a:p>
          <a:p>
            <a:pPr marL="514350" indent="-457200">
              <a:buClrTx/>
              <a:buFont typeface="+mj-lt"/>
              <a:buAutoNum type="arabicPeriod"/>
            </a:pPr>
            <a:r>
              <a:rPr lang="pt-PT" b="1" dirty="0"/>
              <a:t>Programa Quinquenal do Governo / Planos Quinquenais </a:t>
            </a:r>
            <a:r>
              <a:rPr lang="pt-PT" dirty="0"/>
              <a:t>– 5 anos;</a:t>
            </a:r>
          </a:p>
          <a:p>
            <a:pPr marL="514350" indent="-457200">
              <a:buClrTx/>
              <a:buFont typeface="+mj-lt"/>
              <a:buAutoNum type="arabicPeriod"/>
            </a:pPr>
            <a:r>
              <a:rPr lang="pt-PT" b="1" dirty="0"/>
              <a:t>Cenário Fiscal de Médio Prazo </a:t>
            </a:r>
            <a:r>
              <a:rPr lang="pt-PT" dirty="0"/>
              <a:t>– 3 anos;</a:t>
            </a:r>
          </a:p>
          <a:p>
            <a:pPr marL="514350" indent="-457200">
              <a:buClrTx/>
              <a:buFont typeface="+mj-lt"/>
              <a:buAutoNum type="arabicPeriod"/>
            </a:pPr>
            <a:r>
              <a:rPr lang="pt-PT" b="1" dirty="0"/>
              <a:t>Plano Económico e Social e Orçamento do Estado </a:t>
            </a:r>
            <a:r>
              <a:rPr lang="pt-PT" dirty="0"/>
              <a:t>– 1 ano.</a:t>
            </a:r>
          </a:p>
          <a:p>
            <a:pPr marL="57150" indent="0">
              <a:buNone/>
            </a:pPr>
            <a:endParaRPr lang="pt-PT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2FE8-C733-4198-8845-2109924D557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53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ina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3782</Words>
  <Application>Microsoft Office PowerPoint</Application>
  <PresentationFormat>Widescreen</PresentationFormat>
  <Paragraphs>427</Paragraphs>
  <Slides>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맑은 고딕</vt:lpstr>
      <vt:lpstr>MS PGothic</vt:lpstr>
      <vt:lpstr>MS PGothic</vt:lpstr>
      <vt:lpstr>Arial</vt:lpstr>
      <vt:lpstr>Arial (body)</vt:lpstr>
      <vt:lpstr>Arial Black</vt:lpstr>
      <vt:lpstr>Arial MT</vt:lpstr>
      <vt:lpstr>Arial Narrow</vt:lpstr>
      <vt:lpstr>Arial Unicode MS</vt:lpstr>
      <vt:lpstr>Bookman Old Style</vt:lpstr>
      <vt:lpstr>Calibri</vt:lpstr>
      <vt:lpstr>Corbel</vt:lpstr>
      <vt:lpstr>Georgia</vt:lpstr>
      <vt:lpstr>Kozuka Gothic Pro B</vt:lpstr>
      <vt:lpstr>Times New Roman</vt:lpstr>
      <vt:lpstr>Wingdings</vt:lpstr>
      <vt:lpstr>Final</vt:lpstr>
      <vt:lpstr>Banded</vt:lpstr>
      <vt:lpstr>Contents Slide Master</vt:lpstr>
      <vt:lpstr>5_Banded</vt:lpstr>
      <vt:lpstr>1_Banded</vt:lpstr>
      <vt:lpstr>Alinhamento do CFMP com o PESOE e a Monitoria e Avaliação</vt:lpstr>
      <vt:lpstr>Objectivos da apresentação</vt:lpstr>
      <vt:lpstr>Conceito (1/3)</vt:lpstr>
      <vt:lpstr>Conceito (2/3)</vt:lpstr>
      <vt:lpstr>Conceito (3/3)</vt:lpstr>
      <vt:lpstr>Porque Planificar / Orçamentar?</vt:lpstr>
      <vt:lpstr>Planificação / Orçamentação</vt:lpstr>
      <vt:lpstr>Planificação / Orçamentação</vt:lpstr>
      <vt:lpstr>Planificação / Orçamentação</vt:lpstr>
      <vt:lpstr>Cenário Fiscal de Médio Prazo (1/2)</vt:lpstr>
      <vt:lpstr>Relevância (2/2)</vt:lpstr>
      <vt:lpstr>Modelos</vt:lpstr>
      <vt:lpstr>Plano Económico e Social e Orçamento do Estado (1/5)</vt:lpstr>
      <vt:lpstr>Plano Económico e Social e Orçamento do Estado (2/5)</vt:lpstr>
      <vt:lpstr>Plano Económico e Social e Orçamento do Estado (3/5)</vt:lpstr>
      <vt:lpstr>Plano Económico e Social e Orçamento do Estado (4/5)</vt:lpstr>
      <vt:lpstr>Plano Económico e Social e Orçamento do Estado (5/5)</vt:lpstr>
      <vt:lpstr>PROCESSO DE PLANIFICAÇÃO E ORÇAMENTAÇÃO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PLANO ECONÓMICO E SOCIAL E orÇamento do ESTADO   ORIENTAÇÕES GERAIS </vt:lpstr>
      <vt:lpstr>PLANO ECONÓMICO E SOCIAL e orÇamento do ESTADO E PLANO E orÇamento DOS OGDP</vt:lpstr>
      <vt:lpstr>PLANO ECONÓMICO E SOCIAL E orÇamento do ESTADO   ORIENTAÇÕES GERAIS </vt:lpstr>
      <vt:lpstr>PowerPoint Presentation</vt:lpstr>
      <vt:lpstr>PLANO ECONÓMICO E SOCIAL e orÇamento do ESTADO E PLANO E orÇamento DOS OGDP</vt:lpstr>
      <vt:lpstr>PLANO ECONÓMICO E SOCIAL e orÇamento do ESTADO E PLANO E orÇamento DOS OGDP</vt:lpstr>
      <vt:lpstr>PLANO ECONÓMICO E SOCIAL e orÇamento do ESTADO E PLANO E orÇamento DOS OGDP</vt:lpstr>
      <vt:lpstr>PLANO ECONÓMICO E SOCIAL e orÇamento do ESTADO E PLANO E orÇamento DOS OGDP</vt:lpstr>
      <vt:lpstr>PLANO ECONÓMICO E SOCIAL e orÇamento do ESTADO E PLANO E orÇamento DOS OGDP</vt:lpstr>
      <vt:lpstr>PLANO ECONÓMICO E SOCIAL e orÇamento do ESTADO E PLANO E orÇamento DOS OGDP</vt:lpstr>
      <vt:lpstr>PLANO ECONÓMICO E SOCIAL e orÇamento do ESTADO E PLANO E orÇamento DOS OGDP</vt:lpstr>
      <vt:lpstr>PowerPoint Presentation</vt:lpstr>
      <vt:lpstr>PLANO E orÇamento - OGDP ORIENTAÇÕES ESPECIFICA </vt:lpstr>
      <vt:lpstr>PLANO E orÇamento - OGDP ORIENTAÇÕES ESPECIFICA </vt:lpstr>
      <vt:lpstr>PowerPoint Presentation</vt:lpstr>
      <vt:lpstr>Monitoria e Avaliação</vt:lpstr>
      <vt:lpstr>Monitoria e Avaliação (1/4)</vt:lpstr>
      <vt:lpstr>Monitoria e Avaliação (2/4)</vt:lpstr>
      <vt:lpstr>Monitoria e Avaliação (3/4)</vt:lpstr>
      <vt:lpstr>Monitoria Vs Avaliação (4/4)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Económico e Social (PES) 2021</dc:title>
  <dc:creator>USER</dc:creator>
  <cp:lastModifiedBy>Kadira Kara</cp:lastModifiedBy>
  <cp:revision>261</cp:revision>
  <dcterms:created xsi:type="dcterms:W3CDTF">2021-09-28T09:02:09Z</dcterms:created>
  <dcterms:modified xsi:type="dcterms:W3CDTF">2024-08-08T09:11:14Z</dcterms:modified>
</cp:coreProperties>
</file>