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1692" r:id="rId2"/>
    <p:sldId id="757" r:id="rId3"/>
    <p:sldId id="679" r:id="rId4"/>
    <p:sldId id="1714" r:id="rId5"/>
    <p:sldId id="1708" r:id="rId6"/>
    <p:sldId id="1713" r:id="rId7"/>
    <p:sldId id="1720" r:id="rId8"/>
    <p:sldId id="1706" r:id="rId9"/>
    <p:sldId id="1707" r:id="rId10"/>
    <p:sldId id="1711" r:id="rId11"/>
    <p:sldId id="1715" r:id="rId12"/>
    <p:sldId id="1716" r:id="rId13"/>
    <p:sldId id="1712" r:id="rId14"/>
    <p:sldId id="1695" r:id="rId15"/>
    <p:sldId id="1705" r:id="rId16"/>
    <p:sldId id="1696" r:id="rId17"/>
    <p:sldId id="1718" r:id="rId18"/>
    <p:sldId id="1704" r:id="rId19"/>
    <p:sldId id="1717" r:id="rId20"/>
    <p:sldId id="1719" r:id="rId21"/>
    <p:sldId id="262" r:id="rId2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7620" autoAdjust="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6CC77C-8B56-4D50-B061-411696953F22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75DB99C-E656-4045-A0F7-C0092B245531}">
      <dgm:prSet phldrT="[Text]"/>
      <dgm:spPr/>
      <dgm:t>
        <a:bodyPr/>
        <a:lstStyle/>
        <a:p>
          <a:r>
            <a:rPr lang="pt-BR" u="none" strike="noStrike" dirty="0">
              <a:effectLst/>
            </a:rPr>
            <a:t>Execução de 0% a 49%</a:t>
          </a:r>
          <a:endParaRPr lang="en-GB" dirty="0"/>
        </a:p>
      </dgm:t>
    </dgm:pt>
    <dgm:pt modelId="{DB40A41A-8924-49F7-805E-D4DF342C6219}" type="parTrans" cxnId="{B87CFB4E-CE28-4557-83EF-51E073076495}">
      <dgm:prSet/>
      <dgm:spPr/>
      <dgm:t>
        <a:bodyPr/>
        <a:lstStyle/>
        <a:p>
          <a:endParaRPr lang="en-GB"/>
        </a:p>
      </dgm:t>
    </dgm:pt>
    <dgm:pt modelId="{0D16499C-4FF3-47FB-8155-30123D448088}" type="sibTrans" cxnId="{B87CFB4E-CE28-4557-83EF-51E073076495}">
      <dgm:prSet/>
      <dgm:spPr/>
      <dgm:t>
        <a:bodyPr/>
        <a:lstStyle/>
        <a:p>
          <a:endParaRPr lang="en-GB"/>
        </a:p>
      </dgm:t>
    </dgm:pt>
    <dgm:pt modelId="{B8CEA1EF-B9F0-4E4C-A962-18550D746415}">
      <dgm:prSet phldrT="[Text]"/>
      <dgm:spPr/>
      <dgm:t>
        <a:bodyPr/>
        <a:lstStyle/>
        <a:p>
          <a:r>
            <a:rPr lang="pt-BR" u="none" strike="noStrike" dirty="0">
              <a:effectLst/>
            </a:rPr>
            <a:t>Execução de 50% a 99%</a:t>
          </a:r>
          <a:endParaRPr lang="en-GB" dirty="0"/>
        </a:p>
      </dgm:t>
    </dgm:pt>
    <dgm:pt modelId="{BC2DEEC7-EC8D-49C1-A167-75A741D7E875}" type="parTrans" cxnId="{D680F53C-F5D7-46DA-9027-7D06044E6AA7}">
      <dgm:prSet/>
      <dgm:spPr/>
      <dgm:t>
        <a:bodyPr/>
        <a:lstStyle/>
        <a:p>
          <a:endParaRPr lang="en-GB"/>
        </a:p>
      </dgm:t>
    </dgm:pt>
    <dgm:pt modelId="{50EA5C4E-8E21-41FC-96CB-C2B7E855FD12}" type="sibTrans" cxnId="{D680F53C-F5D7-46DA-9027-7D06044E6AA7}">
      <dgm:prSet/>
      <dgm:spPr/>
      <dgm:t>
        <a:bodyPr/>
        <a:lstStyle/>
        <a:p>
          <a:endParaRPr lang="en-GB"/>
        </a:p>
      </dgm:t>
    </dgm:pt>
    <dgm:pt modelId="{575D54C0-9B01-4532-BBA1-458F5B74AE85}">
      <dgm:prSet phldrT="[Text]"/>
      <dgm:spPr/>
      <dgm:t>
        <a:bodyPr/>
        <a:lstStyle/>
        <a:p>
          <a:r>
            <a:rPr lang="pt-BR" u="none" strike="noStrike" dirty="0">
              <a:effectLst/>
            </a:rPr>
            <a:t>Execução igual ou acima de 100%</a:t>
          </a:r>
          <a:endParaRPr lang="en-GB" dirty="0"/>
        </a:p>
      </dgm:t>
    </dgm:pt>
    <dgm:pt modelId="{AFAB2EE2-4AA9-4FBA-A4ED-FE96E46EE655}" type="parTrans" cxnId="{D6023559-608B-43A9-903F-0929D60A0EE2}">
      <dgm:prSet/>
      <dgm:spPr/>
      <dgm:t>
        <a:bodyPr/>
        <a:lstStyle/>
        <a:p>
          <a:endParaRPr lang="en-GB"/>
        </a:p>
      </dgm:t>
    </dgm:pt>
    <dgm:pt modelId="{71CB0161-2118-467C-AAC0-8396711FCE5D}" type="sibTrans" cxnId="{D6023559-608B-43A9-903F-0929D60A0EE2}">
      <dgm:prSet/>
      <dgm:spPr/>
      <dgm:t>
        <a:bodyPr/>
        <a:lstStyle/>
        <a:p>
          <a:endParaRPr lang="en-GB"/>
        </a:p>
      </dgm:t>
    </dgm:pt>
    <dgm:pt modelId="{B12E3B2C-063C-4CD8-8C03-A5F88E7420FE}" type="pres">
      <dgm:prSet presAssocID="{CF6CC77C-8B56-4D50-B061-411696953F22}" presName="rootnode" presStyleCnt="0">
        <dgm:presLayoutVars>
          <dgm:chMax/>
          <dgm:chPref/>
          <dgm:dir/>
          <dgm:animLvl val="lvl"/>
        </dgm:presLayoutVars>
      </dgm:prSet>
      <dgm:spPr/>
    </dgm:pt>
    <dgm:pt modelId="{024FAFE3-C0CB-4370-9375-93A9A593D85B}" type="pres">
      <dgm:prSet presAssocID="{B75DB99C-E656-4045-A0F7-C0092B245531}" presName="composite" presStyleCnt="0"/>
      <dgm:spPr/>
    </dgm:pt>
    <dgm:pt modelId="{7CD728AD-EDF4-420D-B408-492EA704428E}" type="pres">
      <dgm:prSet presAssocID="{B75DB99C-E656-4045-A0F7-C0092B245531}" presName="LShape" presStyleLbl="alignNode1" presStyleIdx="0" presStyleCnt="5" custScaleX="103643" custScaleY="112238"/>
      <dgm:spPr>
        <a:solidFill>
          <a:srgbClr val="C00000"/>
        </a:solidFill>
      </dgm:spPr>
    </dgm:pt>
    <dgm:pt modelId="{281DE6D0-C503-4570-8A81-5F89635B3E56}" type="pres">
      <dgm:prSet presAssocID="{B75DB99C-E656-4045-A0F7-C0092B245531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087598D9-1CFC-445C-91B4-123C54673527}" type="pres">
      <dgm:prSet presAssocID="{B75DB99C-E656-4045-A0F7-C0092B245531}" presName="Triangle" presStyleLbl="alignNode1" presStyleIdx="1" presStyleCnt="5"/>
      <dgm:spPr/>
    </dgm:pt>
    <dgm:pt modelId="{2ECD5470-9874-4D81-A299-25C2F17182EB}" type="pres">
      <dgm:prSet presAssocID="{0D16499C-4FF3-47FB-8155-30123D448088}" presName="sibTrans" presStyleCnt="0"/>
      <dgm:spPr/>
    </dgm:pt>
    <dgm:pt modelId="{D8655FB1-3216-4CA8-ACE1-6C73B4FDCF8F}" type="pres">
      <dgm:prSet presAssocID="{0D16499C-4FF3-47FB-8155-30123D448088}" presName="space" presStyleCnt="0"/>
      <dgm:spPr/>
    </dgm:pt>
    <dgm:pt modelId="{D321871B-FA4C-4BAA-8E3D-F55000A45754}" type="pres">
      <dgm:prSet presAssocID="{B8CEA1EF-B9F0-4E4C-A962-18550D746415}" presName="composite" presStyleCnt="0"/>
      <dgm:spPr/>
    </dgm:pt>
    <dgm:pt modelId="{9C3115BC-DB51-423D-9A62-A5CD91639B8F}" type="pres">
      <dgm:prSet presAssocID="{B8CEA1EF-B9F0-4E4C-A962-18550D746415}" presName="LShape" presStyleLbl="alignNode1" presStyleIdx="2" presStyleCnt="5"/>
      <dgm:spPr>
        <a:solidFill>
          <a:srgbClr val="FFFF00"/>
        </a:solidFill>
      </dgm:spPr>
    </dgm:pt>
    <dgm:pt modelId="{0A2DECA1-E75C-4989-A5CF-16117E32D3F7}" type="pres">
      <dgm:prSet presAssocID="{B8CEA1EF-B9F0-4E4C-A962-18550D746415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D87F8027-D11B-4898-9738-18FE4DB89190}" type="pres">
      <dgm:prSet presAssocID="{B8CEA1EF-B9F0-4E4C-A962-18550D746415}" presName="Triangle" presStyleLbl="alignNode1" presStyleIdx="3" presStyleCnt="5"/>
      <dgm:spPr/>
    </dgm:pt>
    <dgm:pt modelId="{3EC6DD4B-784A-4DAB-8532-35B45DE4FDF2}" type="pres">
      <dgm:prSet presAssocID="{50EA5C4E-8E21-41FC-96CB-C2B7E855FD12}" presName="sibTrans" presStyleCnt="0"/>
      <dgm:spPr/>
    </dgm:pt>
    <dgm:pt modelId="{A1FF9D0D-948A-415D-8F14-62EF61C8C273}" type="pres">
      <dgm:prSet presAssocID="{50EA5C4E-8E21-41FC-96CB-C2B7E855FD12}" presName="space" presStyleCnt="0"/>
      <dgm:spPr/>
    </dgm:pt>
    <dgm:pt modelId="{919A0A11-CB8E-4B13-896A-ED788E60403E}" type="pres">
      <dgm:prSet presAssocID="{575D54C0-9B01-4532-BBA1-458F5B74AE85}" presName="composite" presStyleCnt="0"/>
      <dgm:spPr/>
    </dgm:pt>
    <dgm:pt modelId="{2ACB584A-5472-4727-9AD1-04CC2DF244CC}" type="pres">
      <dgm:prSet presAssocID="{575D54C0-9B01-4532-BBA1-458F5B74AE85}" presName="LShape" presStyleLbl="alignNode1" presStyleIdx="4" presStyleCnt="5"/>
      <dgm:spPr>
        <a:solidFill>
          <a:srgbClr val="92D050"/>
        </a:solidFill>
      </dgm:spPr>
    </dgm:pt>
    <dgm:pt modelId="{14DD296E-814F-4708-828D-A9A5E87BC4CA}" type="pres">
      <dgm:prSet presAssocID="{575D54C0-9B01-4532-BBA1-458F5B74AE85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F81562B-2955-4B35-AE11-1BB443163DAE}" type="presOf" srcId="{B8CEA1EF-B9F0-4E4C-A962-18550D746415}" destId="{0A2DECA1-E75C-4989-A5CF-16117E32D3F7}" srcOrd="0" destOrd="0" presId="urn:microsoft.com/office/officeart/2009/3/layout/StepUpProcess"/>
    <dgm:cxn modelId="{D680F53C-F5D7-46DA-9027-7D06044E6AA7}" srcId="{CF6CC77C-8B56-4D50-B061-411696953F22}" destId="{B8CEA1EF-B9F0-4E4C-A962-18550D746415}" srcOrd="1" destOrd="0" parTransId="{BC2DEEC7-EC8D-49C1-A167-75A741D7E875}" sibTransId="{50EA5C4E-8E21-41FC-96CB-C2B7E855FD12}"/>
    <dgm:cxn modelId="{B87CFB4E-CE28-4557-83EF-51E073076495}" srcId="{CF6CC77C-8B56-4D50-B061-411696953F22}" destId="{B75DB99C-E656-4045-A0F7-C0092B245531}" srcOrd="0" destOrd="0" parTransId="{DB40A41A-8924-49F7-805E-D4DF342C6219}" sibTransId="{0D16499C-4FF3-47FB-8155-30123D448088}"/>
    <dgm:cxn modelId="{D6023559-608B-43A9-903F-0929D60A0EE2}" srcId="{CF6CC77C-8B56-4D50-B061-411696953F22}" destId="{575D54C0-9B01-4532-BBA1-458F5B74AE85}" srcOrd="2" destOrd="0" parTransId="{AFAB2EE2-4AA9-4FBA-A4ED-FE96E46EE655}" sibTransId="{71CB0161-2118-467C-AAC0-8396711FCE5D}"/>
    <dgm:cxn modelId="{62F4688D-2C1C-4F75-B725-0BBBB002DE68}" type="presOf" srcId="{575D54C0-9B01-4532-BBA1-458F5B74AE85}" destId="{14DD296E-814F-4708-828D-A9A5E87BC4CA}" srcOrd="0" destOrd="0" presId="urn:microsoft.com/office/officeart/2009/3/layout/StepUpProcess"/>
    <dgm:cxn modelId="{58EC3EED-F61F-49B7-8842-0EC02852253D}" type="presOf" srcId="{B75DB99C-E656-4045-A0F7-C0092B245531}" destId="{281DE6D0-C503-4570-8A81-5F89635B3E56}" srcOrd="0" destOrd="0" presId="urn:microsoft.com/office/officeart/2009/3/layout/StepUpProcess"/>
    <dgm:cxn modelId="{58DE81F3-A1C5-49A2-AEBE-0BEAC45BF241}" type="presOf" srcId="{CF6CC77C-8B56-4D50-B061-411696953F22}" destId="{B12E3B2C-063C-4CD8-8C03-A5F88E7420FE}" srcOrd="0" destOrd="0" presId="urn:microsoft.com/office/officeart/2009/3/layout/StepUpProcess"/>
    <dgm:cxn modelId="{BF2A674E-3698-47B4-9503-4E302D489A75}" type="presParOf" srcId="{B12E3B2C-063C-4CD8-8C03-A5F88E7420FE}" destId="{024FAFE3-C0CB-4370-9375-93A9A593D85B}" srcOrd="0" destOrd="0" presId="urn:microsoft.com/office/officeart/2009/3/layout/StepUpProcess"/>
    <dgm:cxn modelId="{0D486C47-8685-426A-A874-3C26141432B1}" type="presParOf" srcId="{024FAFE3-C0CB-4370-9375-93A9A593D85B}" destId="{7CD728AD-EDF4-420D-B408-492EA704428E}" srcOrd="0" destOrd="0" presId="urn:microsoft.com/office/officeart/2009/3/layout/StepUpProcess"/>
    <dgm:cxn modelId="{FAD320B5-60BB-4DF9-B75A-449B46AC37EE}" type="presParOf" srcId="{024FAFE3-C0CB-4370-9375-93A9A593D85B}" destId="{281DE6D0-C503-4570-8A81-5F89635B3E56}" srcOrd="1" destOrd="0" presId="urn:microsoft.com/office/officeart/2009/3/layout/StepUpProcess"/>
    <dgm:cxn modelId="{ED35EC59-837A-481A-89AE-28C8FBCA2FC3}" type="presParOf" srcId="{024FAFE3-C0CB-4370-9375-93A9A593D85B}" destId="{087598D9-1CFC-445C-91B4-123C54673527}" srcOrd="2" destOrd="0" presId="urn:microsoft.com/office/officeart/2009/3/layout/StepUpProcess"/>
    <dgm:cxn modelId="{47398A19-D422-4071-ACD5-89D1D6B6A8E1}" type="presParOf" srcId="{B12E3B2C-063C-4CD8-8C03-A5F88E7420FE}" destId="{2ECD5470-9874-4D81-A299-25C2F17182EB}" srcOrd="1" destOrd="0" presId="urn:microsoft.com/office/officeart/2009/3/layout/StepUpProcess"/>
    <dgm:cxn modelId="{D7C48D6B-E835-4C47-A69D-F0E90B5FAD36}" type="presParOf" srcId="{2ECD5470-9874-4D81-A299-25C2F17182EB}" destId="{D8655FB1-3216-4CA8-ACE1-6C73B4FDCF8F}" srcOrd="0" destOrd="0" presId="urn:microsoft.com/office/officeart/2009/3/layout/StepUpProcess"/>
    <dgm:cxn modelId="{88B9317B-792F-47D8-91BE-4D65F1712700}" type="presParOf" srcId="{B12E3B2C-063C-4CD8-8C03-A5F88E7420FE}" destId="{D321871B-FA4C-4BAA-8E3D-F55000A45754}" srcOrd="2" destOrd="0" presId="urn:microsoft.com/office/officeart/2009/3/layout/StepUpProcess"/>
    <dgm:cxn modelId="{9FF7B247-2485-4435-929A-94A301202594}" type="presParOf" srcId="{D321871B-FA4C-4BAA-8E3D-F55000A45754}" destId="{9C3115BC-DB51-423D-9A62-A5CD91639B8F}" srcOrd="0" destOrd="0" presId="urn:microsoft.com/office/officeart/2009/3/layout/StepUpProcess"/>
    <dgm:cxn modelId="{F65F3351-C058-435D-8914-EB1E4D21749A}" type="presParOf" srcId="{D321871B-FA4C-4BAA-8E3D-F55000A45754}" destId="{0A2DECA1-E75C-4989-A5CF-16117E32D3F7}" srcOrd="1" destOrd="0" presId="urn:microsoft.com/office/officeart/2009/3/layout/StepUpProcess"/>
    <dgm:cxn modelId="{7817DF07-94CC-4E9C-A21D-7A5C3CD3BEB6}" type="presParOf" srcId="{D321871B-FA4C-4BAA-8E3D-F55000A45754}" destId="{D87F8027-D11B-4898-9738-18FE4DB89190}" srcOrd="2" destOrd="0" presId="urn:microsoft.com/office/officeart/2009/3/layout/StepUpProcess"/>
    <dgm:cxn modelId="{6CAA79E3-D47D-4C1E-984D-2B1B4461A1BA}" type="presParOf" srcId="{B12E3B2C-063C-4CD8-8C03-A5F88E7420FE}" destId="{3EC6DD4B-784A-4DAB-8532-35B45DE4FDF2}" srcOrd="3" destOrd="0" presId="urn:microsoft.com/office/officeart/2009/3/layout/StepUpProcess"/>
    <dgm:cxn modelId="{DCCAB837-B146-49C3-B374-929E21629902}" type="presParOf" srcId="{3EC6DD4B-784A-4DAB-8532-35B45DE4FDF2}" destId="{A1FF9D0D-948A-415D-8F14-62EF61C8C273}" srcOrd="0" destOrd="0" presId="urn:microsoft.com/office/officeart/2009/3/layout/StepUpProcess"/>
    <dgm:cxn modelId="{34C0B551-C1BD-420E-8B17-C49EE985D5F8}" type="presParOf" srcId="{B12E3B2C-063C-4CD8-8C03-A5F88E7420FE}" destId="{919A0A11-CB8E-4B13-896A-ED788E60403E}" srcOrd="4" destOrd="0" presId="urn:microsoft.com/office/officeart/2009/3/layout/StepUpProcess"/>
    <dgm:cxn modelId="{35F06B48-DB2C-4615-9DBA-888FF6E44D4B}" type="presParOf" srcId="{919A0A11-CB8E-4B13-896A-ED788E60403E}" destId="{2ACB584A-5472-4727-9AD1-04CC2DF244CC}" srcOrd="0" destOrd="0" presId="urn:microsoft.com/office/officeart/2009/3/layout/StepUpProcess"/>
    <dgm:cxn modelId="{05A57A50-0FC7-45F4-9C92-7C295863EC71}" type="presParOf" srcId="{919A0A11-CB8E-4B13-896A-ED788E60403E}" destId="{14DD296E-814F-4708-828D-A9A5E87BC4C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C09AAA-27E0-4930-BE4E-520EA7F0AFE3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524FFA86-850C-4466-B572-3C4E89780428}">
      <dgm:prSet phldrT="[Text]" custT="1"/>
      <dgm:spPr/>
      <dgm:t>
        <a:bodyPr/>
        <a:lstStyle/>
        <a:p>
          <a:r>
            <a:rPr lang="en-GB" sz="2400" dirty="0"/>
            <a:t>Não </a:t>
          </a:r>
          <a:r>
            <a:rPr lang="en-GB" sz="2400" dirty="0" err="1"/>
            <a:t>realizada</a:t>
          </a:r>
          <a:endParaRPr lang="en-GB" sz="2400" dirty="0"/>
        </a:p>
      </dgm:t>
    </dgm:pt>
    <dgm:pt modelId="{AC5CF6BB-A313-408A-A959-A6F7BB82F36C}" type="parTrans" cxnId="{A33032C0-9137-423C-BBF0-F085C4234952}">
      <dgm:prSet/>
      <dgm:spPr/>
      <dgm:t>
        <a:bodyPr/>
        <a:lstStyle/>
        <a:p>
          <a:endParaRPr lang="en-GB"/>
        </a:p>
      </dgm:t>
    </dgm:pt>
    <dgm:pt modelId="{52DC0100-0DC2-433B-AAB7-0AF4078652D7}" type="sibTrans" cxnId="{A33032C0-9137-423C-BBF0-F085C4234952}">
      <dgm:prSet/>
      <dgm:spPr/>
      <dgm:t>
        <a:bodyPr/>
        <a:lstStyle/>
        <a:p>
          <a:endParaRPr lang="en-GB"/>
        </a:p>
      </dgm:t>
    </dgm:pt>
    <dgm:pt modelId="{847BF184-ABCB-4148-BA8A-9FD0F4729E91}">
      <dgm:prSet phldrT="[Text]"/>
      <dgm:spPr>
        <a:solidFill>
          <a:srgbClr val="FFFF00"/>
        </a:solidFill>
      </dgm:spPr>
      <dgm:t>
        <a:bodyPr/>
        <a:lstStyle/>
        <a:p>
          <a:pPr algn="l"/>
          <a:r>
            <a:rPr lang="en-GB" dirty="0">
              <a:solidFill>
                <a:schemeClr val="tx1"/>
              </a:solidFill>
            </a:rPr>
            <a:t>6   40</a:t>
          </a:r>
        </a:p>
      </dgm:t>
    </dgm:pt>
    <dgm:pt modelId="{3C958A27-DF3D-4F98-882F-A2C5F56A0B06}" type="parTrans" cxnId="{407DA142-BECB-4B3E-9BC0-56D972A07EEF}">
      <dgm:prSet/>
      <dgm:spPr/>
      <dgm:t>
        <a:bodyPr/>
        <a:lstStyle/>
        <a:p>
          <a:endParaRPr lang="en-GB"/>
        </a:p>
      </dgm:t>
    </dgm:pt>
    <dgm:pt modelId="{55C175DC-5651-4128-8F4F-785D38E09C72}" type="sibTrans" cxnId="{407DA142-BECB-4B3E-9BC0-56D972A07EEF}">
      <dgm:prSet/>
      <dgm:spPr/>
      <dgm:t>
        <a:bodyPr/>
        <a:lstStyle/>
        <a:p>
          <a:endParaRPr lang="en-GB"/>
        </a:p>
      </dgm:t>
    </dgm:pt>
    <dgm:pt modelId="{7F7682C0-DA2F-4F9B-8533-9ED515C67BEE}">
      <dgm:prSet phldrT="[Text]" custT="1"/>
      <dgm:spPr/>
      <dgm:t>
        <a:bodyPr/>
        <a:lstStyle/>
        <a:p>
          <a:r>
            <a:rPr lang="en-GB" sz="2200" dirty="0" err="1"/>
            <a:t>Realizada</a:t>
          </a:r>
          <a:r>
            <a:rPr lang="en-GB" sz="2200" dirty="0"/>
            <a:t> </a:t>
          </a:r>
          <a:r>
            <a:rPr lang="en-GB" sz="2200" dirty="0" err="1"/>
            <a:t>parcialmente</a:t>
          </a:r>
          <a:endParaRPr lang="en-GB" sz="2200" dirty="0"/>
        </a:p>
      </dgm:t>
    </dgm:pt>
    <dgm:pt modelId="{AD42742C-2CC7-4919-B16F-F7C8250EBBCB}" type="parTrans" cxnId="{3516C971-8A93-4C89-9D21-C021C2276740}">
      <dgm:prSet/>
      <dgm:spPr/>
      <dgm:t>
        <a:bodyPr/>
        <a:lstStyle/>
        <a:p>
          <a:endParaRPr lang="en-GB"/>
        </a:p>
      </dgm:t>
    </dgm:pt>
    <dgm:pt modelId="{A74F512A-3FE0-4F4E-A0E3-CBB3F29E6E98}" type="sibTrans" cxnId="{3516C971-8A93-4C89-9D21-C021C2276740}">
      <dgm:prSet/>
      <dgm:spPr/>
      <dgm:t>
        <a:bodyPr/>
        <a:lstStyle/>
        <a:p>
          <a:endParaRPr lang="en-GB"/>
        </a:p>
      </dgm:t>
    </dgm:pt>
    <dgm:pt modelId="{600FD7B4-9C07-425F-8DAA-6646B7DA69DA}">
      <dgm:prSet phldrT="[Text]"/>
      <dgm:spPr>
        <a:solidFill>
          <a:srgbClr val="92D050"/>
        </a:solidFill>
      </dgm:spPr>
      <dgm:t>
        <a:bodyPr/>
        <a:lstStyle/>
        <a:p>
          <a:pPr algn="l"/>
          <a:r>
            <a:rPr lang="en-GB" dirty="0">
              <a:solidFill>
                <a:schemeClr val="tx1"/>
              </a:solidFill>
            </a:rPr>
            <a:t>7   46.7</a:t>
          </a:r>
        </a:p>
      </dgm:t>
    </dgm:pt>
    <dgm:pt modelId="{0B5861F2-81BA-4DBB-8A0A-FDE77422E111}" type="parTrans" cxnId="{B13716C8-4016-4167-9A3E-80B3FB75D057}">
      <dgm:prSet/>
      <dgm:spPr/>
      <dgm:t>
        <a:bodyPr/>
        <a:lstStyle/>
        <a:p>
          <a:endParaRPr lang="en-GB"/>
        </a:p>
      </dgm:t>
    </dgm:pt>
    <dgm:pt modelId="{73A87DC2-7608-44BD-BE93-42275D628BDC}" type="sibTrans" cxnId="{B13716C8-4016-4167-9A3E-80B3FB75D057}">
      <dgm:prSet/>
      <dgm:spPr/>
      <dgm:t>
        <a:bodyPr/>
        <a:lstStyle/>
        <a:p>
          <a:endParaRPr lang="en-GB"/>
        </a:p>
      </dgm:t>
    </dgm:pt>
    <dgm:pt modelId="{C013A4F2-6821-4694-A06A-77D7EEF70B61}">
      <dgm:prSet phldrT="[Text]"/>
      <dgm:spPr/>
      <dgm:t>
        <a:bodyPr/>
        <a:lstStyle/>
        <a:p>
          <a:r>
            <a:rPr lang="en-GB" dirty="0" err="1"/>
            <a:t>Realizada</a:t>
          </a:r>
          <a:endParaRPr lang="en-GB" dirty="0"/>
        </a:p>
      </dgm:t>
    </dgm:pt>
    <dgm:pt modelId="{D15D53B0-DAC5-4AA1-B98F-F1A7A4DE7DE5}" type="parTrans" cxnId="{52625090-53B0-4F0E-BC8C-4F8D761FF7CF}">
      <dgm:prSet/>
      <dgm:spPr/>
      <dgm:t>
        <a:bodyPr/>
        <a:lstStyle/>
        <a:p>
          <a:endParaRPr lang="en-GB"/>
        </a:p>
      </dgm:t>
    </dgm:pt>
    <dgm:pt modelId="{1DA6F4B9-6357-4621-B5FA-19524E867C63}" type="sibTrans" cxnId="{52625090-53B0-4F0E-BC8C-4F8D761FF7CF}">
      <dgm:prSet/>
      <dgm:spPr/>
      <dgm:t>
        <a:bodyPr/>
        <a:lstStyle/>
        <a:p>
          <a:endParaRPr lang="en-GB"/>
        </a:p>
      </dgm:t>
    </dgm:pt>
    <dgm:pt modelId="{0EFFDDEE-103E-40DF-BF66-28EC90C3E6C2}">
      <dgm:prSet phldrT="[Text]"/>
      <dgm:spPr>
        <a:solidFill>
          <a:srgbClr val="FF0000"/>
        </a:solidFill>
      </dgm:spPr>
      <dgm:t>
        <a:bodyPr/>
        <a:lstStyle/>
        <a:p>
          <a:pPr algn="l"/>
          <a:r>
            <a:rPr lang="en-GB" dirty="0"/>
            <a:t>2   13.3 </a:t>
          </a:r>
        </a:p>
      </dgm:t>
    </dgm:pt>
    <dgm:pt modelId="{E7922D0F-836C-4D00-B1B8-934C27A04241}" type="sibTrans" cxnId="{535F0FEF-799F-42A1-AF35-1E924B67B45F}">
      <dgm:prSet/>
      <dgm:spPr/>
      <dgm:t>
        <a:bodyPr/>
        <a:lstStyle/>
        <a:p>
          <a:endParaRPr lang="en-GB"/>
        </a:p>
      </dgm:t>
    </dgm:pt>
    <dgm:pt modelId="{79ADA145-9FE4-4AA6-AADF-7C480FF6012A}" type="parTrans" cxnId="{535F0FEF-799F-42A1-AF35-1E924B67B45F}">
      <dgm:prSet/>
      <dgm:spPr/>
      <dgm:t>
        <a:bodyPr/>
        <a:lstStyle/>
        <a:p>
          <a:endParaRPr lang="en-GB"/>
        </a:p>
      </dgm:t>
    </dgm:pt>
    <dgm:pt modelId="{BA35D490-87BB-45F8-9930-19F3C7740DE3}" type="pres">
      <dgm:prSet presAssocID="{4BC09AAA-27E0-4930-BE4E-520EA7F0AFE3}" presName="rootnode" presStyleCnt="0">
        <dgm:presLayoutVars>
          <dgm:chMax/>
          <dgm:chPref/>
          <dgm:dir/>
          <dgm:animLvl val="lvl"/>
        </dgm:presLayoutVars>
      </dgm:prSet>
      <dgm:spPr/>
    </dgm:pt>
    <dgm:pt modelId="{751CE80F-2C54-44B6-AFA9-B35B6E0EA1CF}" type="pres">
      <dgm:prSet presAssocID="{0EFFDDEE-103E-40DF-BF66-28EC90C3E6C2}" presName="composite" presStyleCnt="0"/>
      <dgm:spPr/>
    </dgm:pt>
    <dgm:pt modelId="{3F5034EA-9172-4880-85BC-613E39E31D31}" type="pres">
      <dgm:prSet presAssocID="{0EFFDDEE-103E-40DF-BF66-28EC90C3E6C2}" presName="bentUpArrow1" presStyleLbl="alignImgPlace1" presStyleIdx="0" presStyleCnt="2"/>
      <dgm:spPr/>
    </dgm:pt>
    <dgm:pt modelId="{41C7AB74-8C8F-41C9-B8A8-F82C4D242159}" type="pres">
      <dgm:prSet presAssocID="{0EFFDDEE-103E-40DF-BF66-28EC90C3E6C2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2E2D74A9-E970-49BD-AE30-8EB6646D04FC}" type="pres">
      <dgm:prSet presAssocID="{0EFFDDEE-103E-40DF-BF66-28EC90C3E6C2}" presName="ChildText" presStyleLbl="revTx" presStyleIdx="0" presStyleCnt="3" custScaleX="111299">
        <dgm:presLayoutVars>
          <dgm:chMax val="0"/>
          <dgm:chPref val="0"/>
          <dgm:bulletEnabled val="1"/>
        </dgm:presLayoutVars>
      </dgm:prSet>
      <dgm:spPr/>
    </dgm:pt>
    <dgm:pt modelId="{564053ED-8934-468F-9433-0A415449C7CF}" type="pres">
      <dgm:prSet presAssocID="{E7922D0F-836C-4D00-B1B8-934C27A04241}" presName="sibTrans" presStyleCnt="0"/>
      <dgm:spPr/>
    </dgm:pt>
    <dgm:pt modelId="{7BC70BBC-F5E6-421C-BBA8-FF641927C472}" type="pres">
      <dgm:prSet presAssocID="{847BF184-ABCB-4148-BA8A-9FD0F4729E91}" presName="composite" presStyleCnt="0"/>
      <dgm:spPr/>
    </dgm:pt>
    <dgm:pt modelId="{46A17F0A-9A9D-4D1A-92D7-C206BA5A8F8A}" type="pres">
      <dgm:prSet presAssocID="{847BF184-ABCB-4148-BA8A-9FD0F4729E91}" presName="bentUpArrow1" presStyleLbl="alignImgPlace1" presStyleIdx="1" presStyleCnt="2"/>
      <dgm:spPr/>
    </dgm:pt>
    <dgm:pt modelId="{721DB2F7-3D1D-4E85-83FF-020CBB6721AA}" type="pres">
      <dgm:prSet presAssocID="{847BF184-ABCB-4148-BA8A-9FD0F4729E91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4DD52F0C-C62A-47E4-8B95-52C2066E67E3}" type="pres">
      <dgm:prSet presAssocID="{847BF184-ABCB-4148-BA8A-9FD0F4729E91}" presName="ChildText" presStyleLbl="revTx" presStyleIdx="1" presStyleCnt="3" custScaleX="119698" custLinFactNeighborX="12512" custLinFactNeighborY="62">
        <dgm:presLayoutVars>
          <dgm:chMax val="0"/>
          <dgm:chPref val="0"/>
          <dgm:bulletEnabled val="1"/>
        </dgm:presLayoutVars>
      </dgm:prSet>
      <dgm:spPr/>
    </dgm:pt>
    <dgm:pt modelId="{3EFECA2F-41DC-42E0-8BD6-64A2DEF81F55}" type="pres">
      <dgm:prSet presAssocID="{55C175DC-5651-4128-8F4F-785D38E09C72}" presName="sibTrans" presStyleCnt="0"/>
      <dgm:spPr/>
    </dgm:pt>
    <dgm:pt modelId="{9AE45F5A-9D2B-44FE-9D6A-B260D97FD2F7}" type="pres">
      <dgm:prSet presAssocID="{600FD7B4-9C07-425F-8DAA-6646B7DA69DA}" presName="composite" presStyleCnt="0"/>
      <dgm:spPr/>
    </dgm:pt>
    <dgm:pt modelId="{77B46E2D-F96E-4F8E-BBBF-70E814949CAF}" type="pres">
      <dgm:prSet presAssocID="{600FD7B4-9C07-425F-8DAA-6646B7DA69DA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EED60203-A62F-4A21-8D0F-BDB294B60F65}" type="pres">
      <dgm:prSet presAssocID="{600FD7B4-9C07-425F-8DAA-6646B7DA69DA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420B4122-D1F3-46FA-9C36-51FFC04A42F6}" type="presOf" srcId="{C013A4F2-6821-4694-A06A-77D7EEF70B61}" destId="{EED60203-A62F-4A21-8D0F-BDB294B60F65}" srcOrd="0" destOrd="0" presId="urn:microsoft.com/office/officeart/2005/8/layout/StepDownProcess"/>
    <dgm:cxn modelId="{407DA142-BECB-4B3E-9BC0-56D972A07EEF}" srcId="{4BC09AAA-27E0-4930-BE4E-520EA7F0AFE3}" destId="{847BF184-ABCB-4148-BA8A-9FD0F4729E91}" srcOrd="1" destOrd="0" parTransId="{3C958A27-DF3D-4F98-882F-A2C5F56A0B06}" sibTransId="{55C175DC-5651-4128-8F4F-785D38E09C72}"/>
    <dgm:cxn modelId="{3FBC144C-D967-4A6C-930F-35EC3D4149E3}" type="presOf" srcId="{847BF184-ABCB-4148-BA8A-9FD0F4729E91}" destId="{721DB2F7-3D1D-4E85-83FF-020CBB6721AA}" srcOrd="0" destOrd="0" presId="urn:microsoft.com/office/officeart/2005/8/layout/StepDownProcess"/>
    <dgm:cxn modelId="{3516C971-8A93-4C89-9D21-C021C2276740}" srcId="{847BF184-ABCB-4148-BA8A-9FD0F4729E91}" destId="{7F7682C0-DA2F-4F9B-8533-9ED515C67BEE}" srcOrd="0" destOrd="0" parTransId="{AD42742C-2CC7-4919-B16F-F7C8250EBBCB}" sibTransId="{A74F512A-3FE0-4F4E-A0E3-CBB3F29E6E98}"/>
    <dgm:cxn modelId="{52625090-53B0-4F0E-BC8C-4F8D761FF7CF}" srcId="{600FD7B4-9C07-425F-8DAA-6646B7DA69DA}" destId="{C013A4F2-6821-4694-A06A-77D7EEF70B61}" srcOrd="0" destOrd="0" parTransId="{D15D53B0-DAC5-4AA1-B98F-F1A7A4DE7DE5}" sibTransId="{1DA6F4B9-6357-4621-B5FA-19524E867C63}"/>
    <dgm:cxn modelId="{445A7A91-70DA-496B-A58A-F9944A3E647D}" type="presOf" srcId="{0EFFDDEE-103E-40DF-BF66-28EC90C3E6C2}" destId="{41C7AB74-8C8F-41C9-B8A8-F82C4D242159}" srcOrd="0" destOrd="0" presId="urn:microsoft.com/office/officeart/2005/8/layout/StepDownProcess"/>
    <dgm:cxn modelId="{9222B49A-C547-4F98-92EE-FE037FCB7389}" type="presOf" srcId="{600FD7B4-9C07-425F-8DAA-6646B7DA69DA}" destId="{77B46E2D-F96E-4F8E-BBBF-70E814949CAF}" srcOrd="0" destOrd="0" presId="urn:microsoft.com/office/officeart/2005/8/layout/StepDownProcess"/>
    <dgm:cxn modelId="{D2B4ADB8-71EC-495B-9013-9D9B9F54F438}" type="presOf" srcId="{7F7682C0-DA2F-4F9B-8533-9ED515C67BEE}" destId="{4DD52F0C-C62A-47E4-8B95-52C2066E67E3}" srcOrd="0" destOrd="0" presId="urn:microsoft.com/office/officeart/2005/8/layout/StepDownProcess"/>
    <dgm:cxn modelId="{A33032C0-9137-423C-BBF0-F085C4234952}" srcId="{0EFFDDEE-103E-40DF-BF66-28EC90C3E6C2}" destId="{524FFA86-850C-4466-B572-3C4E89780428}" srcOrd="0" destOrd="0" parTransId="{AC5CF6BB-A313-408A-A959-A6F7BB82F36C}" sibTransId="{52DC0100-0DC2-433B-AAB7-0AF4078652D7}"/>
    <dgm:cxn modelId="{B13716C8-4016-4167-9A3E-80B3FB75D057}" srcId="{4BC09AAA-27E0-4930-BE4E-520EA7F0AFE3}" destId="{600FD7B4-9C07-425F-8DAA-6646B7DA69DA}" srcOrd="2" destOrd="0" parTransId="{0B5861F2-81BA-4DBB-8A0A-FDE77422E111}" sibTransId="{73A87DC2-7608-44BD-BE93-42275D628BDC}"/>
    <dgm:cxn modelId="{689130D0-B558-4A40-95CE-DF5D532BC097}" type="presOf" srcId="{524FFA86-850C-4466-B572-3C4E89780428}" destId="{2E2D74A9-E970-49BD-AE30-8EB6646D04FC}" srcOrd="0" destOrd="0" presId="urn:microsoft.com/office/officeart/2005/8/layout/StepDownProcess"/>
    <dgm:cxn modelId="{535F0FEF-799F-42A1-AF35-1E924B67B45F}" srcId="{4BC09AAA-27E0-4930-BE4E-520EA7F0AFE3}" destId="{0EFFDDEE-103E-40DF-BF66-28EC90C3E6C2}" srcOrd="0" destOrd="0" parTransId="{79ADA145-9FE4-4AA6-AADF-7C480FF6012A}" sibTransId="{E7922D0F-836C-4D00-B1B8-934C27A04241}"/>
    <dgm:cxn modelId="{F20542FD-232C-46D1-8E1F-97612B085153}" type="presOf" srcId="{4BC09AAA-27E0-4930-BE4E-520EA7F0AFE3}" destId="{BA35D490-87BB-45F8-9930-19F3C7740DE3}" srcOrd="0" destOrd="0" presId="urn:microsoft.com/office/officeart/2005/8/layout/StepDownProcess"/>
    <dgm:cxn modelId="{828D42DE-CFF9-4B27-A59B-AADDB071CBD3}" type="presParOf" srcId="{BA35D490-87BB-45F8-9930-19F3C7740DE3}" destId="{751CE80F-2C54-44B6-AFA9-B35B6E0EA1CF}" srcOrd="0" destOrd="0" presId="urn:microsoft.com/office/officeart/2005/8/layout/StepDownProcess"/>
    <dgm:cxn modelId="{4D2013E5-998E-46A8-87F7-5DEDBBE1047D}" type="presParOf" srcId="{751CE80F-2C54-44B6-AFA9-B35B6E0EA1CF}" destId="{3F5034EA-9172-4880-85BC-613E39E31D31}" srcOrd="0" destOrd="0" presId="urn:microsoft.com/office/officeart/2005/8/layout/StepDownProcess"/>
    <dgm:cxn modelId="{E731233A-860D-49CF-ACDA-443C36FBF935}" type="presParOf" srcId="{751CE80F-2C54-44B6-AFA9-B35B6E0EA1CF}" destId="{41C7AB74-8C8F-41C9-B8A8-F82C4D242159}" srcOrd="1" destOrd="0" presId="urn:microsoft.com/office/officeart/2005/8/layout/StepDownProcess"/>
    <dgm:cxn modelId="{5E59CD4E-1357-455C-90D6-D8AE33DBB156}" type="presParOf" srcId="{751CE80F-2C54-44B6-AFA9-B35B6E0EA1CF}" destId="{2E2D74A9-E970-49BD-AE30-8EB6646D04FC}" srcOrd="2" destOrd="0" presId="urn:microsoft.com/office/officeart/2005/8/layout/StepDownProcess"/>
    <dgm:cxn modelId="{F3217CD3-8386-42AD-B499-BD8302423DC8}" type="presParOf" srcId="{BA35D490-87BB-45F8-9930-19F3C7740DE3}" destId="{564053ED-8934-468F-9433-0A415449C7CF}" srcOrd="1" destOrd="0" presId="urn:microsoft.com/office/officeart/2005/8/layout/StepDownProcess"/>
    <dgm:cxn modelId="{05B4FEEB-D14A-440F-AEC8-82C9D0C6F888}" type="presParOf" srcId="{BA35D490-87BB-45F8-9930-19F3C7740DE3}" destId="{7BC70BBC-F5E6-421C-BBA8-FF641927C472}" srcOrd="2" destOrd="0" presId="urn:microsoft.com/office/officeart/2005/8/layout/StepDownProcess"/>
    <dgm:cxn modelId="{412C42E4-D4F3-4916-AA5B-085DBB64D533}" type="presParOf" srcId="{7BC70BBC-F5E6-421C-BBA8-FF641927C472}" destId="{46A17F0A-9A9D-4D1A-92D7-C206BA5A8F8A}" srcOrd="0" destOrd="0" presId="urn:microsoft.com/office/officeart/2005/8/layout/StepDownProcess"/>
    <dgm:cxn modelId="{4F4B83FD-C8A2-4FB5-BF28-C5EB8E1596AE}" type="presParOf" srcId="{7BC70BBC-F5E6-421C-BBA8-FF641927C472}" destId="{721DB2F7-3D1D-4E85-83FF-020CBB6721AA}" srcOrd="1" destOrd="0" presId="urn:microsoft.com/office/officeart/2005/8/layout/StepDownProcess"/>
    <dgm:cxn modelId="{41C0E023-1A4C-404F-99C2-09C29BF5E8CA}" type="presParOf" srcId="{7BC70BBC-F5E6-421C-BBA8-FF641927C472}" destId="{4DD52F0C-C62A-47E4-8B95-52C2066E67E3}" srcOrd="2" destOrd="0" presId="urn:microsoft.com/office/officeart/2005/8/layout/StepDownProcess"/>
    <dgm:cxn modelId="{58BA7973-61E9-49EE-A71D-6408F9AC0BEE}" type="presParOf" srcId="{BA35D490-87BB-45F8-9930-19F3C7740DE3}" destId="{3EFECA2F-41DC-42E0-8BD6-64A2DEF81F55}" srcOrd="3" destOrd="0" presId="urn:microsoft.com/office/officeart/2005/8/layout/StepDownProcess"/>
    <dgm:cxn modelId="{5862F0A7-8334-4937-A343-D1C02F64E7D3}" type="presParOf" srcId="{BA35D490-87BB-45F8-9930-19F3C7740DE3}" destId="{9AE45F5A-9D2B-44FE-9D6A-B260D97FD2F7}" srcOrd="4" destOrd="0" presId="urn:microsoft.com/office/officeart/2005/8/layout/StepDownProcess"/>
    <dgm:cxn modelId="{111677DA-511A-4963-86DB-7396E3033620}" type="presParOf" srcId="{9AE45F5A-9D2B-44FE-9D6A-B260D97FD2F7}" destId="{77B46E2D-F96E-4F8E-BBBF-70E814949CAF}" srcOrd="0" destOrd="0" presId="urn:microsoft.com/office/officeart/2005/8/layout/StepDownProcess"/>
    <dgm:cxn modelId="{A61114B8-7082-4B6E-976E-BCE01F0232C9}" type="presParOf" srcId="{9AE45F5A-9D2B-44FE-9D6A-B260D97FD2F7}" destId="{EED60203-A62F-4A21-8D0F-BDB294B60F6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728AD-EDF4-420D-B408-492EA704428E}">
      <dsp:nvSpPr>
        <dsp:cNvPr id="0" name=""/>
        <dsp:cNvSpPr/>
      </dsp:nvSpPr>
      <dsp:spPr>
        <a:xfrm rot="5400000">
          <a:off x="621479" y="1308858"/>
          <a:ext cx="2303482" cy="3539422"/>
        </a:xfrm>
        <a:prstGeom prst="corner">
          <a:avLst>
            <a:gd name="adj1" fmla="val 16120"/>
            <a:gd name="adj2" fmla="val 16110"/>
          </a:avLst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DE6D0-C503-4570-8A81-5F89635B3E56}">
      <dsp:nvSpPr>
        <dsp:cNvPr id="0" name=""/>
        <dsp:cNvSpPr/>
      </dsp:nvSpPr>
      <dsp:spPr>
        <a:xfrm>
          <a:off x="404477" y="2391415"/>
          <a:ext cx="3083093" cy="2702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400" u="none" strike="noStrike" kern="1200" dirty="0">
              <a:effectLst/>
            </a:rPr>
            <a:t>Execução de 0% a 49%</a:t>
          </a:r>
          <a:endParaRPr lang="en-GB" sz="4400" kern="1200" dirty="0"/>
        </a:p>
      </dsp:txBody>
      <dsp:txXfrm>
        <a:off x="404477" y="2391415"/>
        <a:ext cx="3083093" cy="2702512"/>
      </dsp:txXfrm>
    </dsp:sp>
    <dsp:sp modelId="{087598D9-1CFC-445C-91B4-123C54673527}">
      <dsp:nvSpPr>
        <dsp:cNvPr id="0" name=""/>
        <dsp:cNvSpPr/>
      </dsp:nvSpPr>
      <dsp:spPr>
        <a:xfrm>
          <a:off x="2905855" y="1119645"/>
          <a:ext cx="581715" cy="58171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115BC-DB51-423D-9A62-A5CD91639B8F}">
      <dsp:nvSpPr>
        <dsp:cNvPr id="0" name=""/>
        <dsp:cNvSpPr/>
      </dsp:nvSpPr>
      <dsp:spPr>
        <a:xfrm rot="5400000">
          <a:off x="4576730" y="437106"/>
          <a:ext cx="2052319" cy="3415013"/>
        </a:xfrm>
        <a:prstGeom prst="corner">
          <a:avLst>
            <a:gd name="adj1" fmla="val 16120"/>
            <a:gd name="adj2" fmla="val 16110"/>
          </a:avLst>
        </a:prstGeom>
        <a:solidFill>
          <a:srgbClr val="FFFF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2DECA1-E75C-4989-A5CF-16117E32D3F7}">
      <dsp:nvSpPr>
        <dsp:cNvPr id="0" name=""/>
        <dsp:cNvSpPr/>
      </dsp:nvSpPr>
      <dsp:spPr>
        <a:xfrm>
          <a:off x="4234147" y="1457459"/>
          <a:ext cx="3083093" cy="2702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400" u="none" strike="noStrike" kern="1200" dirty="0">
              <a:effectLst/>
            </a:rPr>
            <a:t>Execução de 50% a 99%</a:t>
          </a:r>
          <a:endParaRPr lang="en-GB" sz="4400" kern="1200" dirty="0"/>
        </a:p>
      </dsp:txBody>
      <dsp:txXfrm>
        <a:off x="4234147" y="1457459"/>
        <a:ext cx="3083093" cy="2702512"/>
      </dsp:txXfrm>
    </dsp:sp>
    <dsp:sp modelId="{D87F8027-D11B-4898-9738-18FE4DB89190}">
      <dsp:nvSpPr>
        <dsp:cNvPr id="0" name=""/>
        <dsp:cNvSpPr/>
      </dsp:nvSpPr>
      <dsp:spPr>
        <a:xfrm>
          <a:off x="6735524" y="185688"/>
          <a:ext cx="581715" cy="58171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B584A-5472-4727-9AD1-04CC2DF244CC}">
      <dsp:nvSpPr>
        <dsp:cNvPr id="0" name=""/>
        <dsp:cNvSpPr/>
      </dsp:nvSpPr>
      <dsp:spPr>
        <a:xfrm rot="5400000">
          <a:off x="8468604" y="-496850"/>
          <a:ext cx="2052319" cy="3415013"/>
        </a:xfrm>
        <a:prstGeom prst="corner">
          <a:avLst>
            <a:gd name="adj1" fmla="val 16120"/>
            <a:gd name="adj2" fmla="val 16110"/>
          </a:avLst>
        </a:prstGeom>
        <a:solidFill>
          <a:srgbClr val="92D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D296E-814F-4708-828D-A9A5E87BC4CA}">
      <dsp:nvSpPr>
        <dsp:cNvPr id="0" name=""/>
        <dsp:cNvSpPr/>
      </dsp:nvSpPr>
      <dsp:spPr>
        <a:xfrm>
          <a:off x="8126021" y="523503"/>
          <a:ext cx="3083093" cy="2702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400" u="none" strike="noStrike" kern="1200" dirty="0">
              <a:effectLst/>
            </a:rPr>
            <a:t>Execução igual ou acima de 100%</a:t>
          </a:r>
          <a:endParaRPr lang="en-GB" sz="4400" kern="1200" dirty="0"/>
        </a:p>
      </dsp:txBody>
      <dsp:txXfrm>
        <a:off x="8126021" y="523503"/>
        <a:ext cx="3083093" cy="27025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034EA-9172-4880-85BC-613E39E31D31}">
      <dsp:nvSpPr>
        <dsp:cNvPr id="0" name=""/>
        <dsp:cNvSpPr/>
      </dsp:nvSpPr>
      <dsp:spPr>
        <a:xfrm rot="5400000">
          <a:off x="1902886" y="1583167"/>
          <a:ext cx="1400175" cy="1594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C7AB74-8C8F-41C9-B8A8-F82C4D242159}">
      <dsp:nvSpPr>
        <dsp:cNvPr id="0" name=""/>
        <dsp:cNvSpPr/>
      </dsp:nvSpPr>
      <dsp:spPr>
        <a:xfrm>
          <a:off x="1531924" y="31045"/>
          <a:ext cx="2357070" cy="1649872"/>
        </a:xfrm>
        <a:prstGeom prst="roundRect">
          <a:avLst>
            <a:gd name="adj" fmla="val 1667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/>
            <a:t>2   13.3 </a:t>
          </a:r>
        </a:p>
      </dsp:txBody>
      <dsp:txXfrm>
        <a:off x="1612479" y="111600"/>
        <a:ext cx="2195960" cy="1488762"/>
      </dsp:txXfrm>
    </dsp:sp>
    <dsp:sp modelId="{2E2D74A9-E970-49BD-AE30-8EB6646D04FC}">
      <dsp:nvSpPr>
        <dsp:cNvPr id="0" name=""/>
        <dsp:cNvSpPr/>
      </dsp:nvSpPr>
      <dsp:spPr>
        <a:xfrm>
          <a:off x="3792145" y="188398"/>
          <a:ext cx="1908008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Não </a:t>
          </a:r>
          <a:r>
            <a:rPr lang="en-GB" sz="2400" kern="1200" dirty="0" err="1"/>
            <a:t>realizada</a:t>
          </a:r>
          <a:endParaRPr lang="en-GB" sz="2400" kern="1200" dirty="0"/>
        </a:p>
      </dsp:txBody>
      <dsp:txXfrm>
        <a:off x="3792145" y="188398"/>
        <a:ext cx="1908008" cy="1333500"/>
      </dsp:txXfrm>
    </dsp:sp>
    <dsp:sp modelId="{46A17F0A-9A9D-4D1A-92D7-C206BA5A8F8A}">
      <dsp:nvSpPr>
        <dsp:cNvPr id="0" name=""/>
        <dsp:cNvSpPr/>
      </dsp:nvSpPr>
      <dsp:spPr>
        <a:xfrm rot="5400000">
          <a:off x="3903636" y="3436519"/>
          <a:ext cx="1400175" cy="1594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482"/>
            <a:lumOff val="-25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1DB2F7-3D1D-4E85-83FF-020CBB6721AA}">
      <dsp:nvSpPr>
        <dsp:cNvPr id="0" name=""/>
        <dsp:cNvSpPr/>
      </dsp:nvSpPr>
      <dsp:spPr>
        <a:xfrm>
          <a:off x="3532674" y="1884397"/>
          <a:ext cx="2357070" cy="1649872"/>
        </a:xfrm>
        <a:prstGeom prst="roundRect">
          <a:avLst>
            <a:gd name="adj" fmla="val 1667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>
              <a:solidFill>
                <a:schemeClr val="tx1"/>
              </a:solidFill>
            </a:rPr>
            <a:t>6   40</a:t>
          </a:r>
        </a:p>
      </dsp:txBody>
      <dsp:txXfrm>
        <a:off x="3613229" y="1964952"/>
        <a:ext cx="2195960" cy="1488762"/>
      </dsp:txXfrm>
    </dsp:sp>
    <dsp:sp modelId="{4DD52F0C-C62A-47E4-8B95-52C2066E67E3}">
      <dsp:nvSpPr>
        <dsp:cNvPr id="0" name=""/>
        <dsp:cNvSpPr/>
      </dsp:nvSpPr>
      <dsp:spPr>
        <a:xfrm>
          <a:off x="5935397" y="2042576"/>
          <a:ext cx="2051993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 err="1"/>
            <a:t>Realizada</a:t>
          </a:r>
          <a:r>
            <a:rPr lang="en-GB" sz="2200" kern="1200" dirty="0"/>
            <a:t> </a:t>
          </a:r>
          <a:r>
            <a:rPr lang="en-GB" sz="2200" kern="1200" dirty="0" err="1"/>
            <a:t>parcialmente</a:t>
          </a:r>
          <a:endParaRPr lang="en-GB" sz="2200" kern="1200" dirty="0"/>
        </a:p>
      </dsp:txBody>
      <dsp:txXfrm>
        <a:off x="5935397" y="2042576"/>
        <a:ext cx="2051993" cy="1333500"/>
      </dsp:txXfrm>
    </dsp:sp>
    <dsp:sp modelId="{77B46E2D-F96E-4F8E-BBBF-70E814949CAF}">
      <dsp:nvSpPr>
        <dsp:cNvPr id="0" name=""/>
        <dsp:cNvSpPr/>
      </dsp:nvSpPr>
      <dsp:spPr>
        <a:xfrm>
          <a:off x="5533424" y="3737748"/>
          <a:ext cx="2357070" cy="1649872"/>
        </a:xfrm>
        <a:prstGeom prst="roundRect">
          <a:avLst>
            <a:gd name="adj" fmla="val 166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>
              <a:solidFill>
                <a:schemeClr val="tx1"/>
              </a:solidFill>
            </a:rPr>
            <a:t>7   46.7</a:t>
          </a:r>
        </a:p>
      </dsp:txBody>
      <dsp:txXfrm>
        <a:off x="5613979" y="3818303"/>
        <a:ext cx="2195960" cy="1488762"/>
      </dsp:txXfrm>
    </dsp:sp>
    <dsp:sp modelId="{EED60203-A62F-4A21-8D0F-BDB294B60F65}">
      <dsp:nvSpPr>
        <dsp:cNvPr id="0" name=""/>
        <dsp:cNvSpPr/>
      </dsp:nvSpPr>
      <dsp:spPr>
        <a:xfrm>
          <a:off x="7890495" y="3895101"/>
          <a:ext cx="1714308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 err="1"/>
            <a:t>Realizada</a:t>
          </a:r>
          <a:endParaRPr lang="en-GB" sz="2200" kern="1200" dirty="0"/>
        </a:p>
      </dsp:txBody>
      <dsp:txXfrm>
        <a:off x="7890495" y="3895101"/>
        <a:ext cx="1714308" cy="1333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F4AD6-96F6-E14C-BA4C-07C47A3B38F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42243-7640-9148-95F8-BDF6F1A165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8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9DEE36-F804-487B-8682-B79350C25261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8359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Nampula: processo de pedido de mobilidade aos profissionais das áreas especificas em outras unidades orgânicas</a:t>
            </a:r>
          </a:p>
          <a:p>
            <a:r>
              <a:rPr lang="pt-BR" dirty="0"/>
              <a:t>Inhambane: já identificou</a:t>
            </a:r>
          </a:p>
          <a:p>
            <a:r>
              <a:rPr lang="pt-BR" b="1" dirty="0"/>
              <a:t>Aguardam o processo de mobilidade</a:t>
            </a:r>
          </a:p>
          <a:p>
            <a:r>
              <a:rPr lang="pt-BR" b="1" dirty="0"/>
              <a:t>Em processo de formaç</a:t>
            </a:r>
            <a:r>
              <a:rPr lang="en-GB" b="1" dirty="0" err="1"/>
              <a:t>ão</a:t>
            </a:r>
            <a:r>
              <a:rPr lang="en-GB" b="1" dirty="0"/>
              <a:t> e </a:t>
            </a:r>
            <a:r>
              <a:rPr lang="en-GB" b="1" dirty="0" err="1"/>
              <a:t>aguardam</a:t>
            </a:r>
            <a:r>
              <a:rPr lang="en-GB" b="1" dirty="0"/>
              <a:t> as </a:t>
            </a:r>
            <a:r>
              <a:rPr lang="en-GB" b="1" dirty="0" err="1"/>
              <a:t>mundanças</a:t>
            </a:r>
            <a:r>
              <a:rPr lang="en-GB" b="1" dirty="0"/>
              <a:t> de </a:t>
            </a:r>
            <a:r>
              <a:rPr lang="en-GB" b="1" dirty="0" err="1"/>
              <a:t>carreiras</a:t>
            </a:r>
            <a:endParaRPr lang="pt-B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25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RPBFC a nivel da DPS-Gaza emitiu uma circular, orientando para cumprimento do fluxograma da formação contínua através da emissão de seu parecer e esta sendo cumprido pelos programas.</a:t>
            </a:r>
          </a:p>
          <a:p>
            <a:r>
              <a:rPr lang="pt-BR" dirty="0"/>
              <a:t>Gaza faz monitoria permanente e registo das FC no SIFo.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179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pt-BR" dirty="0"/>
              <a:t>Planificada a aquisição de equipamento na subvenção 2024-2026 do FG, no Projecto de COOPITA, Cooperação Espanhola</a:t>
            </a:r>
          </a:p>
          <a:p>
            <a:pPr marL="228600" indent="-228600">
              <a:buAutoNum type="arabicPeriod"/>
            </a:pPr>
            <a:r>
              <a:rPr lang="pt-BR" dirty="0"/>
              <a:t>ICS-Lichinga, Aguarda se aprovação e divulgação do instrumento legal. Manica O SPS não é envolvido nas actividades de Formacão Inicial por falta do mandato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334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(São partilhados nas plataformas digitais);</a:t>
            </a:r>
          </a:p>
          <a:p>
            <a:r>
              <a:rPr lang="pt-BR" dirty="0"/>
              <a:t>•	Foram divulgados através de sms massiva a 4300 funcionários, links de acesso aos cursos do Telessaúde.</a:t>
            </a:r>
          </a:p>
          <a:p>
            <a:r>
              <a:rPr lang="pt-BR" dirty="0"/>
              <a:t>•	Foi apresentado o Telessaúde em sessões presenciais e virtuais nas reuniões nacionais de Saúde Sexual e Reprodutiva (cerca de 100 participantes);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358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 </a:t>
            </a:r>
            <a:r>
              <a:rPr lang="en-GB" dirty="0" err="1"/>
              <a:t>idFs</a:t>
            </a:r>
            <a:r>
              <a:rPr lang="en-GB" dirty="0"/>
              <a:t> do MISAU </a:t>
            </a:r>
            <a:r>
              <a:rPr lang="en-GB" dirty="0" err="1"/>
              <a:t>cumprem</a:t>
            </a:r>
            <a:r>
              <a:rPr lang="en-GB" dirty="0"/>
              <a:t> com o </a:t>
            </a:r>
            <a:r>
              <a:rPr lang="en-GB" dirty="0" err="1"/>
              <a:t>rácio</a:t>
            </a:r>
            <a:endParaRPr lang="en-GB" dirty="0"/>
          </a:p>
          <a:p>
            <a:r>
              <a:rPr lang="pt-PT" sz="18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Persiste a Superlotação de Campo de Estágios</a:t>
            </a:r>
            <a:r>
              <a:rPr lang="en-GB" sz="18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das </a:t>
            </a:r>
            <a:r>
              <a:rPr lang="en-GB" sz="1800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IdFs</a:t>
            </a:r>
            <a:r>
              <a:rPr lang="en-GB" sz="18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privadas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012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12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1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11- Foi descentralizado o valor em dívida da subvenção 2021-2023 às IdFs beneficiárias.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648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satisfação é aceitável, mas há espaço para melhorias, especialmente na redução das tarefas não realizadas e no aumento das tarefas totalmente concluídas.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39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51050" y="560388"/>
            <a:ext cx="4960938" cy="27908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64A617-FDB7-4E20-A276-DF2F71E347BD}" type="slidenum">
              <a:rPr lang="en-ZA" altLang="en-US" smtClean="0"/>
              <a:pPr>
                <a:defRPr/>
              </a:pPr>
              <a:t>2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774538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pt-BR" dirty="0"/>
              <a:t>Planificada a aquisição de equipamento na subvenção 2024-2026 do FG, no Projecto de COOPITA, Cooperação Espanhola</a:t>
            </a:r>
          </a:p>
          <a:p>
            <a:pPr marL="228600" indent="-228600">
              <a:buAutoNum type="arabicPeriod"/>
            </a:pPr>
            <a:r>
              <a:rPr lang="pt-BR" dirty="0"/>
              <a:t>ICS-Lichinga, Aguarda se aprovação e divulgação do instrumento legal. Manica O SPS não é envolvido nas actividades de Formacão Inicial por falta do mandato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63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Falta de fundos para a realização de visitas de acreditação nos potenciais hospitais (HPPemba, Lichinga, Chimoio, Xai-Xai e Inhambane)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43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Gaza e Manica: </a:t>
            </a:r>
            <a:r>
              <a:rPr lang="pt-PT" sz="18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Algumas formações continuas são realizadas nas instalações de formação com último recurso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92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pt-BR" dirty="0"/>
              <a:t>Planificada a aquisição de equipamento na subvenção 2024-2026 do FG, no Projecto de COOPITA, Cooperação Espanhola</a:t>
            </a:r>
          </a:p>
          <a:p>
            <a:pPr marL="228600" indent="-228600">
              <a:buAutoNum type="arabicPeriod"/>
            </a:pPr>
            <a:r>
              <a:rPr lang="pt-BR" dirty="0"/>
              <a:t>ICS-Lichinga, Aguarda se aprovação e divulgação do instrumento legal. Manica O SPS não é envolvido nas actividades de Formacão Inicial por falta do mandato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48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08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Das 18 IdFs, 16 foram criadas, com excepção de CFSs de Mocimboa da Praia e Cuamba. Esta última aguarda a emissão da nota de criação pela ANEP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39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Iniciada a formação B, no 1º trimestre de 2024, dos formadores das IdFs de: Beira (12), Nhamatanda (4), Maputo (11) e Infulene (14) e aberto concurso de contratação para formação de 40 Gestores em Certificação A e 120 Formadores em Certificação B.</a:t>
            </a:r>
          </a:p>
          <a:p>
            <a:r>
              <a:rPr lang="pt-BR" dirty="0"/>
              <a:t>Nampula, Beira e Nhamatanda em processo de formação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42243-7640-9148-95F8-BDF6F1A165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35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ISAU_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D3AB3ACF-9069-EF44-9DC2-6565955F72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76201"/>
            <a:ext cx="1615017" cy="1509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0CFF2C-80F1-CC46-AE88-33CEB20B5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4209" y="1922788"/>
            <a:ext cx="2209800" cy="369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PT" altLang="en-US"/>
              <a:t>Ministério da Saúde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3115160-D095-A049-B722-A323E69490B3}"/>
              </a:ext>
            </a:extLst>
          </p:cNvPr>
          <p:cNvCxnSpPr/>
          <p:nvPr/>
        </p:nvCxnSpPr>
        <p:spPr>
          <a:xfrm>
            <a:off x="203200" y="0"/>
            <a:ext cx="0" cy="65532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1F13111-50AE-1142-A1D5-014DAC404CAB}"/>
              </a:ext>
            </a:extLst>
          </p:cNvPr>
          <p:cNvCxnSpPr/>
          <p:nvPr/>
        </p:nvCxnSpPr>
        <p:spPr>
          <a:xfrm>
            <a:off x="406400" y="0"/>
            <a:ext cx="0" cy="65532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2059EAF-97F4-9B4B-B596-FE4C14D6600A}"/>
              </a:ext>
            </a:extLst>
          </p:cNvPr>
          <p:cNvCxnSpPr/>
          <p:nvPr/>
        </p:nvCxnSpPr>
        <p:spPr>
          <a:xfrm>
            <a:off x="586317" y="0"/>
            <a:ext cx="0" cy="6553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28462A3-C3A8-214A-A90C-8840AAC27E03}"/>
              </a:ext>
            </a:extLst>
          </p:cNvPr>
          <p:cNvCxnSpPr/>
          <p:nvPr/>
        </p:nvCxnSpPr>
        <p:spPr>
          <a:xfrm>
            <a:off x="787400" y="0"/>
            <a:ext cx="0" cy="6553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BC25E46-493C-074C-9A25-82F2E6F8F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6768" y="1605610"/>
            <a:ext cx="3604682" cy="3683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PT" altLang="en-US"/>
              <a:t>República de Moçambique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4196" y="2564904"/>
            <a:ext cx="9956800" cy="1143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196" y="4149080"/>
            <a:ext cx="9956800" cy="990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Rectangle 24">
            <a:extLst>
              <a:ext uri="{FF2B5EF4-FFF2-40B4-BE49-F238E27FC236}">
                <a16:creationId xmlns:a16="http://schemas.microsoft.com/office/drawing/2014/main" id="{10E148CF-994C-1048-9C2D-3EEF6543268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119967" y="6515100"/>
            <a:ext cx="6047317" cy="304800"/>
          </a:xfrm>
        </p:spPr>
        <p:txBody>
          <a:bodyPr/>
          <a:lstStyle>
            <a:lvl1pPr>
              <a:defRPr sz="140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25">
            <a:extLst>
              <a:ext uri="{FF2B5EF4-FFF2-40B4-BE49-F238E27FC236}">
                <a16:creationId xmlns:a16="http://schemas.microsoft.com/office/drawing/2014/main" id="{4B4C9FB8-AA7F-5D4D-8845-DAADF336E45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9347200" y="6553201"/>
            <a:ext cx="2844800" cy="2444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85A5660-73C0-A04B-8AE4-942DD7475F38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  <p:sp>
        <p:nvSpPr>
          <p:cNvPr id="13" name="Rectangle 23">
            <a:extLst>
              <a:ext uri="{FF2B5EF4-FFF2-40B4-BE49-F238E27FC236}">
                <a16:creationId xmlns:a16="http://schemas.microsoft.com/office/drawing/2014/main" id="{CAA73D03-FAF1-9642-BD41-7D96B810963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xfrm>
            <a:off x="162984" y="6562726"/>
            <a:ext cx="2844800" cy="2444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00E8D6A-B830-4F4E-BD20-62B2E6AA3C6E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48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31861F5-13A2-904F-AD5C-A8EB044101B7}"/>
              </a:ext>
            </a:extLst>
          </p:cNvPr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459085-16A1-8242-9753-395F9C75EBB3}"/>
              </a:ext>
            </a:extLst>
          </p:cNvPr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A43671-E224-8E42-A108-409B55261222}"/>
              </a:ext>
            </a:extLst>
          </p:cNvPr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55DD5C1-3E19-6D4E-B86E-9D92318B389C}"/>
              </a:ext>
            </a:extLst>
          </p:cNvPr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>
            <a:extLst>
              <a:ext uri="{FF2B5EF4-FFF2-40B4-BE49-F238E27FC236}">
                <a16:creationId xmlns:a16="http://schemas.microsoft.com/office/drawing/2014/main" id="{AF131597-8238-CC43-A684-58BA233E9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5181A76-51BB-E74B-BFA6-BE402BA16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900" y="847726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PT" altLang="en-US" sz="1400"/>
              <a:t>MISAU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56E16C-DD01-A84D-8B71-59379942F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968" y="6378575"/>
            <a:ext cx="5856817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PT" altLang="en-US">
                <a:solidFill>
                  <a:srgbClr val="CCCCCC"/>
                </a:solidFill>
              </a:rPr>
              <a:t>MISAU: O nosso maior valor é a vida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336DDA0-1E60-9946-810F-E492FABA4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F1D0-58B8-48AA-9ED9-EC820E38978F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6F7EA24-7D22-3C43-BE34-0F5B88E851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B51E-F397-EC49-B882-01734D16353F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48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B3F95EB-049E-B04B-8D6E-E1ECAFF8F2C1}"/>
              </a:ext>
            </a:extLst>
          </p:cNvPr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564806-4971-5349-A4AC-93BAF8DD08AA}"/>
              </a:ext>
            </a:extLst>
          </p:cNvPr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5C7020-3300-DE48-BAA0-D18D189B5104}"/>
              </a:ext>
            </a:extLst>
          </p:cNvPr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0C6590-2466-044A-A592-E4F49AC48B3A}"/>
              </a:ext>
            </a:extLst>
          </p:cNvPr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F73249C-797A-964D-8C3C-F1C5D88AD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968" y="6378575"/>
            <a:ext cx="5856817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PT" altLang="en-US">
                <a:solidFill>
                  <a:srgbClr val="CCCCCC"/>
                </a:solidFill>
              </a:rPr>
              <a:t>MISAU: O nosso maior valor é a vida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5752" y="95250"/>
            <a:ext cx="2889249" cy="6457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95250"/>
            <a:ext cx="8464551" cy="6457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F55798A-06DA-5646-8BDF-61D032D8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5DC7B-3C8E-4BC8-B87D-55785E0AAFDC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5DD3740-B742-864C-AB73-9348B59794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B799B-A272-8E4F-8629-7EEDA88BE76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1578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sic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4211D0-BBF1-D246-B443-DD0736D6CA88}"/>
              </a:ext>
            </a:extLst>
          </p:cNvPr>
          <p:cNvSpPr>
            <a:spLocks noChangeArrowheads="1"/>
          </p:cNvSpPr>
          <p:nvPr/>
        </p:nvSpPr>
        <p:spPr bwMode="gray">
          <a:xfrm>
            <a:off x="522818" y="1154113"/>
            <a:ext cx="5353049" cy="5135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6000"/>
              </a:lnSpc>
              <a:spcBef>
                <a:spcPct val="8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endParaRPr lang="af-ZA" altLang="en-US" sz="1000">
              <a:solidFill>
                <a:srgbClr val="00000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DB3A72-574D-2D44-829E-E014DD949C82}"/>
              </a:ext>
            </a:extLst>
          </p:cNvPr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DAFDE51-85F4-3E45-97B5-A48586828C76}"/>
              </a:ext>
            </a:extLst>
          </p:cNvPr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4FB1452-C0A4-7849-897E-91F02731610F}"/>
              </a:ext>
            </a:extLst>
          </p:cNvPr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481A68-0FB4-974D-95EB-0EFDC2A433B7}"/>
              </a:ext>
            </a:extLst>
          </p:cNvPr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E81E0F0-5DE1-354D-9499-E81B5834A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968" y="6391275"/>
            <a:ext cx="5856817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PT" altLang="en-US">
                <a:solidFill>
                  <a:srgbClr val="CCCCCC"/>
                </a:solidFill>
              </a:rPr>
              <a:t>MISAU: O nosso maior valor é a vida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C467CFA-4E39-9443-B90D-9A730653BA40}"/>
              </a:ext>
            </a:extLst>
          </p:cNvPr>
          <p:cNvSpPr>
            <a:spLocks noChangeArrowheads="1"/>
          </p:cNvSpPr>
          <p:nvPr/>
        </p:nvSpPr>
        <p:spPr bwMode="gray">
          <a:xfrm>
            <a:off x="522818" y="1154113"/>
            <a:ext cx="5353049" cy="5135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6000"/>
              </a:lnSpc>
              <a:spcBef>
                <a:spcPct val="8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endParaRPr lang="af-ZA" altLang="en-US" sz="1000">
              <a:solidFill>
                <a:srgbClr val="000000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1199456" y="1152144"/>
            <a:ext cx="4677088" cy="5138928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  <a:lvl2pPr>
              <a:defRPr/>
            </a:lvl2pPr>
            <a:lvl3pPr>
              <a:buNone/>
              <a:defRPr/>
            </a:lvl3pPr>
            <a:lvl4pPr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864085" y="1152144"/>
            <a:ext cx="4803659" cy="501316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1199456" y="256032"/>
            <a:ext cx="10456096" cy="521208"/>
          </a:xfrm>
          <a:solidFill>
            <a:srgbClr val="FFFFFF"/>
          </a:solidFill>
        </p:spPr>
        <p:txBody>
          <a:bodyPr anchor="b"/>
          <a:lstStyle>
            <a:lvl1pPr>
              <a:buNone/>
              <a:defRPr sz="16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367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A92BDA6-7DDB-B944-AB60-299B38B15AE6}"/>
              </a:ext>
            </a:extLst>
          </p:cNvPr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5ABC872-6B2A-3941-AA9C-767BF24EB18F}"/>
              </a:ext>
            </a:extLst>
          </p:cNvPr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4091C5-5822-3D4D-8D1E-346C664DA949}"/>
              </a:ext>
            </a:extLst>
          </p:cNvPr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35AE71-3F58-7547-953F-69A03B3C3723}"/>
              </a:ext>
            </a:extLst>
          </p:cNvPr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>
            <a:extLst>
              <a:ext uri="{FF2B5EF4-FFF2-40B4-BE49-F238E27FC236}">
                <a16:creationId xmlns:a16="http://schemas.microsoft.com/office/drawing/2014/main" id="{4BF1725F-2BC5-1C47-8416-F6077EB9E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838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187F32F-9002-ED44-878B-A9A9FECE9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900" y="914400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PT" altLang="en-US" sz="1400"/>
              <a:t>MISAU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600" y="95250"/>
            <a:ext cx="8737600" cy="1200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109728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FACDECD-FBAB-824D-9CBD-80DCC0CDFB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57F582E-6CC3-2042-A1B7-40C46E5135A5}" type="slidenum">
              <a:rPr lang="en-US" altLang="en-US" smtClean="0"/>
              <a:pPr>
                <a:defRPr/>
              </a:pPr>
              <a:t>‹nº›</a:t>
            </a:fld>
            <a:endParaRPr lang="en-US" alt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C7B365D-A3EC-D743-94AE-761127148F7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87400" y="6562726"/>
            <a:ext cx="2159000" cy="295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D04FD-0CF1-4EFD-A573-430DB0B802B6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3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BEBF09-2A28-5E49-B9B5-BF3F9C7FD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968" y="6378575"/>
            <a:ext cx="5856817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PT" altLang="en-US">
                <a:solidFill>
                  <a:srgbClr val="CCCCCC"/>
                </a:solidFill>
              </a:rPr>
              <a:t>MISAU: O nosso maior valor é a vida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A0502D-157C-754E-969A-076B4870263F}"/>
              </a:ext>
            </a:extLst>
          </p:cNvPr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B02C8C-A3B3-8447-BA86-1ACE6B85D301}"/>
              </a:ext>
            </a:extLst>
          </p:cNvPr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2D6AE6-1E11-6049-B09B-EC94177CD108}"/>
              </a:ext>
            </a:extLst>
          </p:cNvPr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AE924C-9F7B-7640-83FC-A214AF322143}"/>
              </a:ext>
            </a:extLst>
          </p:cNvPr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55AA543-F148-C54B-B132-F75B028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7400" y="6562726"/>
            <a:ext cx="2159000" cy="295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3AC65-6851-4ED8-8256-C626EF10BE7A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3176E7C-91D3-8B45-8FC0-9E80C0B984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F31B9-06CC-FB41-9559-B82D007DC5AD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42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2C89772-F923-D049-9BAF-CFC8FD79D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968" y="6488114"/>
            <a:ext cx="585681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PT" altLang="en-US">
                <a:solidFill>
                  <a:srgbClr val="CCCCCC"/>
                </a:solidFill>
              </a:rPr>
              <a:t>MISAU: O nosso maior valor é a vida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8B3B742C-B745-B441-BBF3-DBED1A1D7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92893CF-097E-924D-9DBE-9661457F5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900" y="847726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PT" altLang="en-US" sz="1400"/>
              <a:t>MISAU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BFEEF47-3B23-9D42-8A5F-9ED878CEF16A}"/>
              </a:ext>
            </a:extLst>
          </p:cNvPr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A48CA3B-567B-DC4F-AA27-3437559B6609}"/>
              </a:ext>
            </a:extLst>
          </p:cNvPr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8CE2FC2-5EF6-674A-9BC5-B1F045E77CDD}"/>
              </a:ext>
            </a:extLst>
          </p:cNvPr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FF3424D-2D05-2240-B964-E74E335C6E30}"/>
              </a:ext>
            </a:extLst>
          </p:cNvPr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447800"/>
            <a:ext cx="5549900" cy="47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1101" y="1447800"/>
            <a:ext cx="5549900" cy="47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5EB810BC-3638-4946-AE48-AD4E6C26D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206F6-284C-472D-A35C-01B84D7A83B9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301A9AFF-682D-BB4A-AAB5-9CD8238269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CB484-8BA7-3E4F-8391-27709F7ECA35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87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C2433E-BD95-4440-80AA-2C3C8004FD43}"/>
              </a:ext>
            </a:extLst>
          </p:cNvPr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AD4412-7B1B-2D4E-9783-34783FF994B0}"/>
              </a:ext>
            </a:extLst>
          </p:cNvPr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DCF37BB-00BB-2B4C-AEBC-03EF5DB84EE4}"/>
              </a:ext>
            </a:extLst>
          </p:cNvPr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A6A7E4-13F1-CB4C-88FD-55E330CB50C4}"/>
              </a:ext>
            </a:extLst>
          </p:cNvPr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288319A-2FAA-F843-9648-A67B759A8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968" y="6488114"/>
            <a:ext cx="585681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PT" altLang="en-US">
                <a:solidFill>
                  <a:srgbClr val="CCCCCC"/>
                </a:solidFill>
              </a:rPr>
              <a:t>MISAU: O nosso maior valor é a vida</a:t>
            </a: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E2F2B88D-C0D4-B44D-B0A8-18361AE7D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01B4987-71B7-AE40-AD51-FDE3E8338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900" y="847726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PT" altLang="en-US" sz="1400"/>
              <a:t>MISAU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669" y="274638"/>
            <a:ext cx="846273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6">
            <a:extLst>
              <a:ext uri="{FF2B5EF4-FFF2-40B4-BE49-F238E27FC236}">
                <a16:creationId xmlns:a16="http://schemas.microsoft.com/office/drawing/2014/main" id="{8B8D8DB3-07BF-B14F-9711-C150EFD8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7400" y="6613526"/>
            <a:ext cx="2159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59C0F-6893-4750-B9B0-56287461994F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  <p:sp>
        <p:nvSpPr>
          <p:cNvPr id="15" name="Slide Number Placeholder 8">
            <a:extLst>
              <a:ext uri="{FF2B5EF4-FFF2-40B4-BE49-F238E27FC236}">
                <a16:creationId xmlns:a16="http://schemas.microsoft.com/office/drawing/2014/main" id="{65388085-60F6-3442-8CCD-D1619DE491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68F86-0493-994C-9F4D-E8E6A77FE8DF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67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21C9961-1CEA-834C-AB75-D0B65A02AB67}"/>
              </a:ext>
            </a:extLst>
          </p:cNvPr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EE456E7-4077-F342-A8D2-18E4217E0E07}"/>
              </a:ext>
            </a:extLst>
          </p:cNvPr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3046CF3-1D41-594A-91E8-29A85680CA7F}"/>
              </a:ext>
            </a:extLst>
          </p:cNvPr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BE44B91-016E-F142-9189-74A578030A35}"/>
              </a:ext>
            </a:extLst>
          </p:cNvPr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B20BDC7-71B1-7243-ADFE-39BA677C9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968" y="6488114"/>
            <a:ext cx="585681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PT" altLang="en-US">
                <a:solidFill>
                  <a:srgbClr val="CCCCCC"/>
                </a:solidFill>
              </a:rPr>
              <a:t>MISAU: O nosso maior valor é a vida</a:t>
            </a: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00E2E9D1-187B-B64F-BE69-AD496AC72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618C7C-5AE5-374D-943E-C45F09094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900" y="847726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PT" altLang="en-US" sz="1400"/>
              <a:t>MISAU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320BEBA8-73D8-5E48-A576-EA05176FBC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7400" y="6613526"/>
            <a:ext cx="2159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20A00-3BE9-4E44-9F57-19484415AC87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82EFDD9D-687C-CD46-ADAD-72CFC60F16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31D1E-C781-704C-8737-248EEBAA3477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29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0EDD552-7E14-274E-B320-54556AC952BE}"/>
              </a:ext>
            </a:extLst>
          </p:cNvPr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83B28ED-0FCC-9746-923A-25AD5EA7AD85}"/>
              </a:ext>
            </a:extLst>
          </p:cNvPr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BD48FC-D165-EB4D-B64A-B6CC7866A866}"/>
              </a:ext>
            </a:extLst>
          </p:cNvPr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09EA6A-8C1C-0041-B21F-31984AB76D5C}"/>
              </a:ext>
            </a:extLst>
          </p:cNvPr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600277F-51B3-FD4F-891F-E5C7708A9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0334" y="6488114"/>
            <a:ext cx="585681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PT" altLang="en-US">
                <a:solidFill>
                  <a:srgbClr val="CCCCCC"/>
                </a:solidFill>
              </a:rPr>
              <a:t>MISAU: O nosso maior valor é a vida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87E3FDC1-040A-2A4A-8098-DEE65CD90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1DE41F3-309A-4D40-B270-6CA1429C3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900" y="847726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PT" altLang="en-US" sz="1400"/>
              <a:t>MISAU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53B22F9A-6C3F-524F-AC94-89D47CB4CC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7400" y="6597650"/>
            <a:ext cx="2159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19C34-A337-4227-9612-4422ED3FB831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DC96A6C2-A550-6A4E-940A-9DB06A4E09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4E73C-BBED-344A-825F-EE5ED9404A8A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61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56F2F59-07AC-4846-B440-F31C7924086F}"/>
              </a:ext>
            </a:extLst>
          </p:cNvPr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BDB4D6-5F7A-8549-86B5-A9FAD014AE31}"/>
              </a:ext>
            </a:extLst>
          </p:cNvPr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95C7F5D-57C0-4A4C-8D44-44569E1726ED}"/>
              </a:ext>
            </a:extLst>
          </p:cNvPr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DA1C39-8452-204C-B56A-4D7EA98DF017}"/>
              </a:ext>
            </a:extLst>
          </p:cNvPr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F59910A-8006-5241-B161-FB83C5CE2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968" y="6415089"/>
            <a:ext cx="585681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PT" altLang="en-US">
                <a:solidFill>
                  <a:srgbClr val="CCCCCC"/>
                </a:solidFill>
              </a:rPr>
              <a:t>MISAU: O nosso maior valor é a vida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0F483D57-DF0E-B64A-A02A-4F7A27CE3B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2285" y="6600826"/>
            <a:ext cx="2034116" cy="257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C6A00-C363-4B5C-AFAA-E374E1F61996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DE21718-38E2-B94F-8101-06AD09BBAE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C653E-FD30-DD41-A8CE-7D50A85DAF14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27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4F570C-E3A3-6347-B0D5-823383180724}"/>
              </a:ext>
            </a:extLst>
          </p:cNvPr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CF3288D-9240-5D4D-B7E4-E8511930E513}"/>
              </a:ext>
            </a:extLst>
          </p:cNvPr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6EC6733-D13F-EF49-87FA-08D773E64ED1}"/>
              </a:ext>
            </a:extLst>
          </p:cNvPr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273B6B-D0D3-C84C-ABE2-61D5FDCF7032}"/>
              </a:ext>
            </a:extLst>
          </p:cNvPr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C0EE99D-D453-D644-8FF6-BE9564353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968" y="6378575"/>
            <a:ext cx="5856817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PT" altLang="en-US">
                <a:solidFill>
                  <a:srgbClr val="CCCCCC"/>
                </a:solidFill>
              </a:rPr>
              <a:t>MISAU: O nosso maior valor é a vida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6D092AE-2359-B045-AAC9-17582C310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8E3E-8640-48D6-BF93-5FF42FBB24F1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C4B04AF-D7CA-C648-B0F7-C0C0FB2FD1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DE094-4550-F24E-A462-E3B9106D887F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70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1A6A236-19D1-DD4A-B7AC-98E4E35FE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54400" y="95250"/>
            <a:ext cx="8610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35A600C-D757-A443-BB92-C71491769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11303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0" name="Rectangle 46">
            <a:extLst>
              <a:ext uri="{FF2B5EF4-FFF2-40B4-BE49-F238E27FC236}">
                <a16:creationId xmlns:a16="http://schemas.microsoft.com/office/drawing/2014/main" id="{742210FA-A6A9-5740-A1AB-B97FDC4C28A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" y="6613526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200FC102-7163-4F81-A16F-A2B239E2F3FA}" type="datetime1">
              <a:rPr lang="en-US" smtClean="0"/>
              <a:pPr>
                <a:defRPr/>
              </a:pPr>
              <a:t>8/8/2024</a:t>
            </a:fld>
            <a:endParaRPr lang="en-US"/>
          </a:p>
        </p:txBody>
      </p:sp>
      <p:sp>
        <p:nvSpPr>
          <p:cNvPr id="1071" name="Rectangle 47">
            <a:extLst>
              <a:ext uri="{FF2B5EF4-FFF2-40B4-BE49-F238E27FC236}">
                <a16:creationId xmlns:a16="http://schemas.microsoft.com/office/drawing/2014/main" id="{62F34D9F-F25A-0A44-A7A3-21D63065EB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613526"/>
            <a:ext cx="386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2" name="Rectangle 48">
            <a:extLst>
              <a:ext uri="{FF2B5EF4-FFF2-40B4-BE49-F238E27FC236}">
                <a16:creationId xmlns:a16="http://schemas.microsoft.com/office/drawing/2014/main" id="{7479F8EA-BE3D-0041-9140-C08250DD572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32900" y="6613526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FD74A2-757D-B643-BC26-D6D4FC0B6B65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66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D4D9C-A8A9-6674-C81F-EBCFEDE6B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0889" y="2144889"/>
            <a:ext cx="11571111" cy="2065585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pt-PT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Reunião Nacional da </a:t>
            </a:r>
            <a:r>
              <a:rPr lang="pt-PT" sz="4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Direcção</a:t>
            </a:r>
            <a:r>
              <a:rPr lang="pt-PT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Nacional de Formação de Profissionais de Saúde</a:t>
            </a:r>
            <a:endParaRPr lang="en-US" sz="44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38F1D-A6A4-DDCB-51F2-A93412BBF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5A5660-73C0-A04B-8AE4-942DD7475F38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AC9BAA-0077-26EC-EE90-CA955C645D35}"/>
              </a:ext>
            </a:extLst>
          </p:cNvPr>
          <p:cNvSpPr txBox="1"/>
          <p:nvPr/>
        </p:nvSpPr>
        <p:spPr>
          <a:xfrm>
            <a:off x="4121082" y="6012575"/>
            <a:ext cx="4429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0000"/>
                </a:solidFill>
                <a:latin typeface="Arial"/>
              </a:rPr>
              <a:t>Maputo, 08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de Agosto de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82B341-8DC4-D61F-39E6-460CFE9B5830}"/>
              </a:ext>
            </a:extLst>
          </p:cNvPr>
          <p:cNvSpPr txBox="1"/>
          <p:nvPr/>
        </p:nvSpPr>
        <p:spPr>
          <a:xfrm>
            <a:off x="963561" y="4474562"/>
            <a:ext cx="1082531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4400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Matriz de recomendações da II reunião nacional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8484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- 3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61935"/>
              </p:ext>
            </p:extLst>
          </p:nvPr>
        </p:nvGraphicFramePr>
        <p:xfrm>
          <a:off x="884903" y="1293235"/>
          <a:ext cx="11307098" cy="526560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0911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1735593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2787981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1596345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1169153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157912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2329203">
                  <a:extLst>
                    <a:ext uri="{9D8B030D-6E8A-4147-A177-3AD203B41FA5}">
                      <a16:colId xmlns:a16="http://schemas.microsoft.com/office/drawing/2014/main" val="3953837170"/>
                    </a:ext>
                  </a:extLst>
                </a:gridCol>
              </a:tblGrid>
              <a:tr h="901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#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Constatação</a:t>
                      </a:r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Recomendações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Responsabilidade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Prazo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situação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Observações</a:t>
                      </a: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436364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IdF’s públicas funcionam sem a devida criação;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Concluir a criação e legislação das IdF´s públicas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DNFPS e SPS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2026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parcialmente</a:t>
                      </a:r>
                      <a:endParaRPr lang="en-GB" sz="2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dirty="0">
                          <a:latin typeface="+mj-lt"/>
                        </a:rPr>
                        <a:t>Das 18 IdFs, 16 foram criadas, com excepção de </a:t>
                      </a:r>
                      <a:r>
                        <a:rPr lang="pt-BR" sz="2200" b="1" dirty="0">
                          <a:latin typeface="+mj-lt"/>
                        </a:rPr>
                        <a:t>CFSs de Mocimboa da Praia e Cuamba</a:t>
                      </a:r>
                      <a:r>
                        <a:rPr lang="pt-BR" sz="2200" dirty="0">
                          <a:latin typeface="+mj-lt"/>
                        </a:rPr>
                        <a:t>. Esta última aguarda a emissão da nota de criação pela ANEP </a:t>
                      </a:r>
                      <a:endParaRPr lang="en-GB" sz="2200" dirty="0"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43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90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- 4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23988"/>
              </p:ext>
            </p:extLst>
          </p:nvPr>
        </p:nvGraphicFramePr>
        <p:xfrm>
          <a:off x="884903" y="1293235"/>
          <a:ext cx="11307096" cy="541236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0911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1684225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2152185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1103971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037064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3427140">
                  <a:extLst>
                    <a:ext uri="{9D8B030D-6E8A-4147-A177-3AD203B41FA5}">
                      <a16:colId xmlns:a16="http://schemas.microsoft.com/office/drawing/2014/main" val="3953837170"/>
                    </a:ext>
                  </a:extLst>
                </a:gridCol>
              </a:tblGrid>
              <a:tr h="135861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#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Constatação</a:t>
                      </a:r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Recomendações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Responsabilidade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Prazo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situação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Observações</a:t>
                      </a: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405375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Dificuldades de acreditação das IEP’s públicas de saúde;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Concluir a certificação A e B dos gestores e formadores respectivamente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IdFs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SPS  e DNFPS.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Até 2024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parcialmente</a:t>
                      </a:r>
                      <a:endParaRPr lang="en-GB" sz="2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Iniciada a formação de 106 formador B no I trimestre 2024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>
                          <a:latin typeface="+mj-lt"/>
                        </a:rPr>
                        <a:t>Aberto concurso para formação de 40 Gestores em Certificação A e 120 Formadores em Certificação B.</a:t>
                      </a:r>
                      <a:endParaRPr lang="en-GB" sz="2200" dirty="0"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272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137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- 5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278793"/>
              </p:ext>
            </p:extLst>
          </p:nvPr>
        </p:nvGraphicFramePr>
        <p:xfrm>
          <a:off x="884903" y="1293234"/>
          <a:ext cx="11277599" cy="53897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9526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2013033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2238345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1328614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1429949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621359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2116773">
                  <a:extLst>
                    <a:ext uri="{9D8B030D-6E8A-4147-A177-3AD203B41FA5}">
                      <a16:colId xmlns:a16="http://schemas.microsoft.com/office/drawing/2014/main" val="3953837170"/>
                    </a:ext>
                  </a:extLst>
                </a:gridCol>
              </a:tblGrid>
              <a:tr h="168972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#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Arial (Headings)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Constatação</a:t>
                      </a:r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 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Arial (Headings)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Recomendações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Arial (Headings)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Responsabilidade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Arial (Headings)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Prazo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Arial (Headings)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u="none" strike="noStrike" kern="1200" dirty="0">
                          <a:solidFill>
                            <a:schemeClr val="bg1"/>
                          </a:solidFill>
                          <a:effectLst/>
                          <a:latin typeface="Arial (Headings)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Arial (Headings)"/>
                          <a:ea typeface="+mn-ea"/>
                          <a:cs typeface="+mn-cs"/>
                        </a:rPr>
                        <a:t>situação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 (Headings)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 (Headings)"/>
                          <a:ea typeface="+mn-ea"/>
                          <a:cs typeface="+mn-cs"/>
                        </a:rPr>
                        <a:t>Observações</a:t>
                      </a: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370006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Dificuldades de acreditação das IEP’s públicas de saúde;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Colocar formadores de nível superior da área de saúde para responder as reformas do ensino técnico profissional.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IdFs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SPS  e DNFPS.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Até 2024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parcialmente</a:t>
                      </a:r>
                      <a:endParaRPr lang="en-GB" sz="2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Gaza, Inhambane, Manica, </a:t>
                      </a:r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Zambézia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Niassa e Nampula 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184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193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- 6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402136"/>
              </p:ext>
            </p:extLst>
          </p:nvPr>
        </p:nvGraphicFramePr>
        <p:xfrm>
          <a:off x="884903" y="1293234"/>
          <a:ext cx="11307097" cy="543494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0911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1679383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2682748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1667852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858916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196302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2690985">
                  <a:extLst>
                    <a:ext uri="{9D8B030D-6E8A-4147-A177-3AD203B41FA5}">
                      <a16:colId xmlns:a16="http://schemas.microsoft.com/office/drawing/2014/main" val="3398997063"/>
                    </a:ext>
                  </a:extLst>
                </a:gridCol>
              </a:tblGrid>
              <a:tr h="73741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#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Arial (Headings)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Constatação</a:t>
                      </a:r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 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Arial (Headings)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Recomendações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Arial (Headings)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Responsabilidade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Arial (Headings)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Arial (Headings)"/>
                        </a:rPr>
                        <a:t>Prazo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Arial (Headings)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u="none" strike="noStrike" kern="1200" dirty="0">
                          <a:solidFill>
                            <a:schemeClr val="bg1"/>
                          </a:solidFill>
                          <a:effectLst/>
                          <a:latin typeface="Arial (Headings)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Arial (Headings)"/>
                          <a:ea typeface="+mn-ea"/>
                          <a:cs typeface="+mn-cs"/>
                        </a:rPr>
                        <a:t>situação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 (Headings)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 (Headings)"/>
                          <a:ea typeface="+mn-ea"/>
                          <a:cs typeface="+mn-cs"/>
                        </a:rPr>
                        <a:t>Observações</a:t>
                      </a: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242480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7</a:t>
                      </a:r>
                    </a:p>
                    <a:p>
                      <a:pPr algn="ctr" fontAlgn="ctr"/>
                      <a:endParaRPr lang="en-GB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Não cumprimento do fluxograma da FC</a:t>
                      </a:r>
                      <a:endParaRPr lang="en-GB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ctr" fontAlgn="ctr"/>
                      <a:endParaRPr lang="en-GB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Garantir o cumprimento do fluxograma da formação contínua através da emissão de pareceres da RPFC ou PF.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SPS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Permanente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parcialmente</a:t>
                      </a:r>
                      <a:endParaRPr lang="en-GB" sz="2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Safala</a:t>
                      </a:r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Manica, Niassa, Tete, Inhambane e Gaza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</a:t>
                      </a:r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emitiu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circular a </a:t>
                      </a:r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orientar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para o </a:t>
                      </a:r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cumprimento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do </a:t>
                      </a:r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fluxogrma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da FC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508936"/>
                  </a:ext>
                </a:extLst>
              </a:tr>
              <a:tr h="2272721">
                <a:tc vMerge="1">
                  <a:txBody>
                    <a:bodyPr/>
                    <a:lstStyle/>
                    <a:p>
                      <a:pPr algn="ctr" fontAlgn="ctr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Monitorar a realização das FC e seu registo no SIFo a nível provincial.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SPS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Permanente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parcialmente</a:t>
                      </a:r>
                      <a:endParaRPr lang="en-GB" sz="2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Cursos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registados a </a:t>
                      </a:r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nível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nacional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: de Janeiro até 07-08-2024: </a:t>
                      </a:r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346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779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494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94615"/>
            <a:ext cx="11277600" cy="204012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 err="1">
                <a:latin typeface="+mn-lt"/>
              </a:rPr>
              <a:t>Recomandações</a:t>
            </a:r>
            <a:r>
              <a:rPr lang="pt-PT" sz="3600" dirty="0">
                <a:latin typeface="+mn-lt"/>
              </a:rPr>
              <a:t> realizadas</a:t>
            </a:r>
          </a:p>
        </p:txBody>
      </p:sp>
    </p:spTree>
    <p:extLst>
      <p:ext uri="{BB962C8B-B14F-4D97-AF65-F5344CB8AC3E}">
        <p14:creationId xmlns:p14="http://schemas.microsoft.com/office/powerpoint/2010/main" val="244289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5733" y="0"/>
            <a:ext cx="9046769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- 7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88204"/>
              </p:ext>
            </p:extLst>
          </p:nvPr>
        </p:nvGraphicFramePr>
        <p:xfrm>
          <a:off x="809468" y="1349114"/>
          <a:ext cx="11353033" cy="54196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1981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2169395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3002845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1411111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846667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083733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2307301">
                  <a:extLst>
                    <a:ext uri="{9D8B030D-6E8A-4147-A177-3AD203B41FA5}">
                      <a16:colId xmlns:a16="http://schemas.microsoft.com/office/drawing/2014/main" val="1629858740"/>
                    </a:ext>
                  </a:extLst>
                </a:gridCol>
              </a:tblGrid>
              <a:tr h="74901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b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#</a:t>
                      </a:r>
                      <a:endParaRPr lang="en-GB" sz="21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100" b="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Constatação</a:t>
                      </a:r>
                      <a:r>
                        <a:rPr lang="en-GB" sz="2100" b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100" b="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Recomendações</a:t>
                      </a:r>
                      <a:endParaRPr lang="en-GB" sz="21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b="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Responsabilidade</a:t>
                      </a:r>
                      <a:endParaRPr lang="en-GB" sz="21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b="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Prazo</a:t>
                      </a:r>
                      <a:endParaRPr lang="en-GB" sz="21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b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situação</a:t>
                      </a:r>
                      <a:endParaRPr lang="en-GB" sz="2100" b="0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Observação</a:t>
                      </a:r>
                      <a:endParaRPr lang="en-GB" sz="2100" b="0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2546831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Persiste a exiguidade de materiais e equipamentos para os laboratórios de especialidade;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Planificar a compra de materiais e equipamentos para os laboratórios de especialidade das IdFs;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DNFPS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Setembro 2024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Planificada com fundo do FG 24-26, CI e CE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813033"/>
                  </a:ext>
                </a:extLst>
              </a:tr>
              <a:tr h="212382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Fraca utilização dos pontos fixos de telessaúde 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Continuar a maximizar a divulgação da plataforma telessaúde através de produção e distribuição de vídeos e panfletos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MISAU- DNFPS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Permanente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Foram produzidos vídeos de divulgação de Teleducação e Linha Verde do Telessaúde</a:t>
                      </a:r>
                      <a:endParaRPr lang="pt-PT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66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283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- 8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335867"/>
              </p:ext>
            </p:extLst>
          </p:nvPr>
        </p:nvGraphicFramePr>
        <p:xfrm>
          <a:off x="884903" y="1293234"/>
          <a:ext cx="11277599" cy="53559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9526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2013033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3447471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1140178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286933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1708991">
                  <a:extLst>
                    <a:ext uri="{9D8B030D-6E8A-4147-A177-3AD203B41FA5}">
                      <a16:colId xmlns:a16="http://schemas.microsoft.com/office/drawing/2014/main" val="333819404"/>
                    </a:ext>
                  </a:extLst>
                </a:gridCol>
              </a:tblGrid>
              <a:tr h="147018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#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Constatação</a:t>
                      </a:r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Recomendações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Responsabilidade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Prazo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situação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Observações</a:t>
                      </a: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388573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Superlotação dos campos de estágios;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Acolher formandos de instituições de formação acreditadas pela ANEP e obedecendo os rácios definidos no regulamento de estágios em vigor.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SPS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 partir de 2024 e Permanente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272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115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- 9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102987"/>
              </p:ext>
            </p:extLst>
          </p:nvPr>
        </p:nvGraphicFramePr>
        <p:xfrm>
          <a:off x="884903" y="1293234"/>
          <a:ext cx="11277599" cy="533334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9526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2013033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3458760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1275645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857955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365956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1776724">
                  <a:extLst>
                    <a:ext uri="{9D8B030D-6E8A-4147-A177-3AD203B41FA5}">
                      <a16:colId xmlns:a16="http://schemas.microsoft.com/office/drawing/2014/main" val="333819404"/>
                    </a:ext>
                  </a:extLst>
                </a:gridCol>
              </a:tblGrid>
              <a:tr h="146399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#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Constatação</a:t>
                      </a:r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Recomendações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Responsabilidade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Prazo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situação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Observações</a:t>
                      </a: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386935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Necessidade de certificação dos formandos/graduados pela ANEP por força da lei;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Emitir circular as IdFs para orientar os procedimentos a seguir para a emissão de certificados de conclusão de curso destinados aos graduados.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MISAU- DNFPS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Março de 2024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Norma incluida no regulamento pedagógico em revisão</a:t>
                      </a:r>
                      <a:endParaRPr lang="pt-PT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478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069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- 10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265472"/>
              </p:ext>
            </p:extLst>
          </p:nvPr>
        </p:nvGraphicFramePr>
        <p:xfrm>
          <a:off x="831414" y="1252049"/>
          <a:ext cx="11452493" cy="567685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7737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1746582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4138713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874793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1204332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037063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1913273">
                  <a:extLst>
                    <a:ext uri="{9D8B030D-6E8A-4147-A177-3AD203B41FA5}">
                      <a16:colId xmlns:a16="http://schemas.microsoft.com/office/drawing/2014/main" val="1117133846"/>
                    </a:ext>
                  </a:extLst>
                </a:gridCol>
              </a:tblGrid>
              <a:tr h="87337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#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Constatação</a:t>
                      </a:r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Recomendações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Responsabilidade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Prazo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situação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Observações</a:t>
                      </a: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83327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Não uniformização da estrutura de formação contínua nas províncias.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Elaborar a proposta de uma estrutura da formação contínua funcional única e harmonizar com os Directores dos Serviços e Provinciais de Saúde para oportunamente, a quando da revisão das estruturas provinciais se integrar.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DNFPS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Junho 2024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Será apresentado na III Reunião Nacional de Formação</a:t>
                      </a:r>
                      <a:endParaRPr lang="pt-PT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272990"/>
                  </a:ext>
                </a:extLst>
              </a:tr>
              <a:tr h="83327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Dificuldade de utilização dos fundos pelas IdFs benificiárias;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Prestar apoio técnico aos gestores das IdFs beneficiárias do financiamento do Fundo Global por forma a maximizar a utilização dos fundos alocados até ao fim da subvenção.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UFG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Outubro, Novembro e Dezembro de 2023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Beira, Nhamatanda, Inhambane, Massinga, Nacala e Tete</a:t>
                      </a:r>
                      <a:endParaRPr lang="pt-PT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196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951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- 10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387253"/>
              </p:ext>
            </p:extLst>
          </p:nvPr>
        </p:nvGraphicFramePr>
        <p:xfrm>
          <a:off x="786809" y="1293235"/>
          <a:ext cx="11375693" cy="53446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4131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2030542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3168655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1435288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908268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368009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1930800">
                  <a:extLst>
                    <a:ext uri="{9D8B030D-6E8A-4147-A177-3AD203B41FA5}">
                      <a16:colId xmlns:a16="http://schemas.microsoft.com/office/drawing/2014/main" val="1117133846"/>
                    </a:ext>
                  </a:extLst>
                </a:gridCol>
              </a:tblGrid>
              <a:tr h="11821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#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Constatação</a:t>
                      </a:r>
                      <a:r>
                        <a:rPr lang="en-GB" sz="21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Recomendações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Responsabilidade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Prazo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situação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Observações</a:t>
                      </a: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4162446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pt-PT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Risco de transitar dívidas contraídas em 2022 para 2024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Pagar todas as dívidas contraídas dentro do período da subvenção 2021-2023 do Fundo Global.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Todas </a:t>
                      </a:r>
                      <a:r>
                        <a:rPr lang="pt-PT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IdFs</a:t>
                      </a:r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beneficiárias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Dez. 2023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dirty="0">
                          <a:latin typeface="+mj-lt"/>
                        </a:rPr>
                        <a:t>Foi descentralizado o valor em dívida da subvenção 2021-2023 às IdFs beneficiárias</a:t>
                      </a:r>
                      <a:endParaRPr lang="pt-PT" sz="2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5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67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359697" y="-1"/>
            <a:ext cx="8832303" cy="1253067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br>
              <a:rPr lang="pt-PT" sz="4000" b="0" kern="1200" dirty="0">
                <a:solidFill>
                  <a:schemeClr val="tx1"/>
                </a:solidFill>
                <a:latin typeface="Bookman Old Style" pitchFamily="18" charset="0"/>
                <a:ea typeface="+mj-ea"/>
              </a:rPr>
            </a:br>
            <a:r>
              <a:rPr lang="pt-PT" sz="3600" kern="1200" dirty="0">
                <a:solidFill>
                  <a:schemeClr val="bg1"/>
                </a:solidFill>
                <a:ea typeface="+mj-ea"/>
              </a:rPr>
              <a:t>Conteúdo</a:t>
            </a:r>
            <a:r>
              <a:rPr lang="en-US" sz="3600" kern="1200" dirty="0">
                <a:solidFill>
                  <a:schemeClr val="bg1"/>
                </a:solidFill>
                <a:ea typeface="+mj-ea"/>
              </a:rPr>
              <a:t> da </a:t>
            </a:r>
            <a:r>
              <a:rPr lang="pt-PT" sz="3600" kern="1200" dirty="0">
                <a:solidFill>
                  <a:schemeClr val="bg1"/>
                </a:solidFill>
                <a:ea typeface="+mj-ea"/>
              </a:rPr>
              <a:t>apresentação</a:t>
            </a:r>
            <a:br>
              <a:rPr lang="pt-PT" sz="3600" kern="1200" dirty="0">
                <a:solidFill>
                  <a:schemeClr val="bg1"/>
                </a:solidFill>
                <a:latin typeface="Calibri"/>
                <a:ea typeface="+mj-ea"/>
              </a:rPr>
            </a:br>
            <a:endParaRPr lang="pt-PT" altLang="pt-PT" sz="3600" dirty="0">
              <a:solidFill>
                <a:schemeClr val="bg1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16387" name="Content Placeholder 1"/>
          <p:cNvSpPr>
            <a:spLocks noGrp="1"/>
          </p:cNvSpPr>
          <p:nvPr>
            <p:ph idx="1"/>
          </p:nvPr>
        </p:nvSpPr>
        <p:spPr>
          <a:xfrm>
            <a:off x="2540000" y="1341424"/>
            <a:ext cx="9496056" cy="4175151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400050" lvl="1" indent="0" algn="just">
              <a:lnSpc>
                <a:spcPct val="150000"/>
              </a:lnSpc>
              <a:buClrTx/>
              <a:buNone/>
            </a:pPr>
            <a:r>
              <a:rPr lang="pt-PT" sz="3200" dirty="0"/>
              <a:t>Objectivo da apresentação;</a:t>
            </a:r>
          </a:p>
          <a:p>
            <a:pPr marL="400050" lvl="1" indent="0" algn="just">
              <a:lnSpc>
                <a:spcPct val="150000"/>
              </a:lnSpc>
              <a:buClrTx/>
              <a:buNone/>
            </a:pPr>
            <a:r>
              <a:rPr lang="pt-PT" sz="3200" dirty="0"/>
              <a:t>Critérios de avaliação;</a:t>
            </a:r>
          </a:p>
          <a:p>
            <a:pPr marL="432000" lvl="1" indent="0" algn="just">
              <a:lnSpc>
                <a:spcPct val="150000"/>
              </a:lnSpc>
              <a:spcAft>
                <a:spcPts val="1200"/>
              </a:spcAft>
              <a:buClrTx/>
              <a:buNone/>
            </a:pPr>
            <a:r>
              <a:rPr lang="pt-PT" sz="3200" dirty="0"/>
              <a:t>Grau de cumprimentos das recomendações;</a:t>
            </a:r>
          </a:p>
          <a:p>
            <a:pPr marL="432000" lvl="1" indent="0" algn="just">
              <a:lnSpc>
                <a:spcPct val="150000"/>
              </a:lnSpc>
              <a:spcAft>
                <a:spcPts val="1200"/>
              </a:spcAft>
              <a:buClrTx/>
              <a:buNone/>
            </a:pPr>
            <a:r>
              <a:rPr lang="pt-PT" sz="3200" dirty="0"/>
              <a:t>Resumo do grau de cumprimento.</a:t>
            </a:r>
          </a:p>
          <a:p>
            <a:pPr marL="0" indent="0" algn="just">
              <a:lnSpc>
                <a:spcPct val="150000"/>
              </a:lnSpc>
              <a:buClrTx/>
              <a:buNone/>
            </a:pPr>
            <a:endParaRPr lang="en-ZA" altLang="en-US" sz="2000" dirty="0">
              <a:ea typeface="ＭＳ Ｐゴシック" pitchFamily="34" charset="-128"/>
            </a:endParaRPr>
          </a:p>
          <a:p>
            <a:pPr marL="0" indent="0" algn="just">
              <a:lnSpc>
                <a:spcPct val="150000"/>
              </a:lnSpc>
              <a:buClrTx/>
              <a:buNone/>
            </a:pPr>
            <a:endParaRPr lang="en-ZA" altLang="en-US" sz="2000" dirty="0">
              <a:ea typeface="ＭＳ Ｐゴシック" pitchFamily="34" charset="-128"/>
            </a:endParaRPr>
          </a:p>
          <a:p>
            <a:pPr marL="0" indent="0" algn="just">
              <a:lnSpc>
                <a:spcPct val="150000"/>
              </a:lnSpc>
              <a:buClrTx/>
              <a:buNone/>
            </a:pPr>
            <a:endParaRPr lang="pt-BR" altLang="en-US" sz="2000" dirty="0"/>
          </a:p>
          <a:p>
            <a:pPr marL="457200" indent="-457200" algn="just">
              <a:lnSpc>
                <a:spcPct val="150000"/>
              </a:lnSpc>
              <a:buClrTx/>
              <a:buFont typeface="+mj-lt"/>
              <a:buAutoNum type="arabicPeriod"/>
            </a:pPr>
            <a:endParaRPr lang="pt-BR" sz="2000" dirty="0"/>
          </a:p>
          <a:p>
            <a:pPr marL="0" indent="0" algn="just" eaLnBrk="1" hangingPunct="1">
              <a:lnSpc>
                <a:spcPct val="150000"/>
              </a:lnSpc>
              <a:buNone/>
            </a:pPr>
            <a:endParaRPr lang="pt-BR" altLang="en-US" dirty="0">
              <a:ea typeface="ＭＳ Ｐゴシック" pitchFamily="34" charset="-128"/>
              <a:cs typeface="Arial" charset="0"/>
            </a:endParaRPr>
          </a:p>
          <a:p>
            <a:pPr algn="just" eaLnBrk="1" hangingPunct="1">
              <a:buFont typeface="Wingdings 3" pitchFamily="18" charset="2"/>
              <a:buNone/>
            </a:pPr>
            <a:endParaRPr lang="pt-BR" altLang="en-US" sz="2800" dirty="0">
              <a:ea typeface="ＭＳ Ｐゴシック" pitchFamily="34" charset="-128"/>
            </a:endParaRPr>
          </a:p>
          <a:p>
            <a:endParaRPr lang="en-ZA" altLang="en-US" dirty="0">
              <a:ea typeface="ＭＳ Ｐゴシック" pitchFamily="34" charset="-128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C5FE9FC4-A172-2227-8FE2-3D94A203C42A}"/>
              </a:ext>
            </a:extLst>
          </p:cNvPr>
          <p:cNvSpPr/>
          <p:nvPr/>
        </p:nvSpPr>
        <p:spPr>
          <a:xfrm>
            <a:off x="1713610" y="3047875"/>
            <a:ext cx="1148316" cy="900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3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439FE1F4-780A-4402-C674-BF3778DB05B8}"/>
              </a:ext>
            </a:extLst>
          </p:cNvPr>
          <p:cNvSpPr/>
          <p:nvPr/>
        </p:nvSpPr>
        <p:spPr>
          <a:xfrm>
            <a:off x="1713610" y="2176713"/>
            <a:ext cx="1148316" cy="900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2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FA2CC55D-77A4-9E63-413E-F06E9980EE7C}"/>
              </a:ext>
            </a:extLst>
          </p:cNvPr>
          <p:cNvSpPr/>
          <p:nvPr/>
        </p:nvSpPr>
        <p:spPr>
          <a:xfrm>
            <a:off x="1713610" y="1341424"/>
            <a:ext cx="1148316" cy="900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1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0BCAFDB0-1B08-200E-A36F-EA13C309440B}"/>
              </a:ext>
            </a:extLst>
          </p:cNvPr>
          <p:cNvSpPr/>
          <p:nvPr/>
        </p:nvSpPr>
        <p:spPr>
          <a:xfrm>
            <a:off x="1713610" y="3964249"/>
            <a:ext cx="1148316" cy="900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79512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pt-PT" sz="3600" dirty="0"/>
              <a:t>Resumo do grau de cumprimento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536C064-3276-B5F0-3214-0F2D038582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5910607"/>
              </p:ext>
            </p:extLst>
          </p:nvPr>
        </p:nvGraphicFramePr>
        <p:xfrm>
          <a:off x="1025773" y="1200150"/>
          <a:ext cx="1113672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5BABAD-3F5F-BD0E-94D5-686BE7176BEB}"/>
              </a:ext>
            </a:extLst>
          </p:cNvPr>
          <p:cNvCxnSpPr>
            <a:cxnSpLocks/>
          </p:cNvCxnSpPr>
          <p:nvPr/>
        </p:nvCxnSpPr>
        <p:spPr>
          <a:xfrm flipH="1">
            <a:off x="2675466" y="1256595"/>
            <a:ext cx="1476000" cy="1512000"/>
          </a:xfrm>
          <a:prstGeom prst="line">
            <a:avLst/>
          </a:prstGeom>
          <a:ln w="635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194F359-1E84-953C-34F3-B42EA9611F57}"/>
              </a:ext>
            </a:extLst>
          </p:cNvPr>
          <p:cNvCxnSpPr>
            <a:cxnSpLocks/>
          </p:cNvCxnSpPr>
          <p:nvPr/>
        </p:nvCxnSpPr>
        <p:spPr>
          <a:xfrm flipH="1">
            <a:off x="6650582" y="4961469"/>
            <a:ext cx="1476000" cy="1512000"/>
          </a:xfrm>
          <a:prstGeom prst="line">
            <a:avLst/>
          </a:prstGeom>
          <a:ln w="635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24AD867-E2E6-1FB9-BEA7-D8631800788E}"/>
              </a:ext>
            </a:extLst>
          </p:cNvPr>
          <p:cNvCxnSpPr>
            <a:cxnSpLocks/>
          </p:cNvCxnSpPr>
          <p:nvPr/>
        </p:nvCxnSpPr>
        <p:spPr>
          <a:xfrm flipH="1">
            <a:off x="4730045" y="3153483"/>
            <a:ext cx="1476000" cy="1512000"/>
          </a:xfrm>
          <a:prstGeom prst="line">
            <a:avLst/>
          </a:prstGeom>
          <a:ln w="635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002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90F3E-94AF-9E74-4B7E-7A9A47ACE4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468029" y="2754506"/>
            <a:ext cx="6211230" cy="1085850"/>
          </a:xfrm>
        </p:spPr>
        <p:txBody>
          <a:bodyPr/>
          <a:lstStyle/>
          <a:p>
            <a:r>
              <a:rPr lang="en-US" sz="8000" b="1" dirty="0" err="1"/>
              <a:t>Obrigado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367896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600" y="0"/>
            <a:ext cx="9042400" cy="12954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>
                <a:latin typeface="+mn-lt"/>
              </a:rPr>
              <a:t>Objectivo da apresentação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7778" y="1693889"/>
            <a:ext cx="9934222" cy="1239004"/>
          </a:xfrm>
        </p:spPr>
        <p:txBody>
          <a:bodyPr/>
          <a:lstStyle/>
          <a:p>
            <a:pPr marL="0" indent="0" algn="just">
              <a:buClrTx/>
              <a:buNone/>
            </a:pPr>
            <a:r>
              <a:rPr lang="pt-BR" sz="3200" dirty="0"/>
              <a:t>Apresentar o grau de cumprimentos das recomendações da III reunião nacional da Direcção Nacional de Formação de Profissionais de Saúde </a:t>
            </a:r>
            <a:endParaRPr lang="pt-PT" sz="32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880AD4C-725C-EC85-D813-D78E823615F8}"/>
              </a:ext>
            </a:extLst>
          </p:cNvPr>
          <p:cNvSpPr/>
          <p:nvPr/>
        </p:nvSpPr>
        <p:spPr>
          <a:xfrm>
            <a:off x="1109462" y="2032893"/>
            <a:ext cx="1148316" cy="900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4294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600" y="0"/>
            <a:ext cx="9042400" cy="146261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>
                <a:latin typeface="+mn-lt"/>
              </a:rPr>
              <a:t>Critérios de avaliação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8E4C899-3A4C-040B-9C39-FC6534E07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4285005"/>
              </p:ext>
            </p:extLst>
          </p:nvPr>
        </p:nvGraphicFramePr>
        <p:xfrm>
          <a:off x="979376" y="1462617"/>
          <a:ext cx="11212624" cy="5278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:a16="http://schemas.microsoft.com/office/drawing/2014/main" id="{72A4FB85-04A8-8231-697B-BEAD723ABC81}"/>
              </a:ext>
            </a:extLst>
          </p:cNvPr>
          <p:cNvSpPr/>
          <p:nvPr/>
        </p:nvSpPr>
        <p:spPr>
          <a:xfrm rot="20549589">
            <a:off x="1277599" y="5188941"/>
            <a:ext cx="3744000" cy="1345659"/>
          </a:xfrm>
          <a:prstGeom prst="rightArrow">
            <a:avLst>
              <a:gd name="adj1" fmla="val 50000"/>
              <a:gd name="adj2" fmla="val 158881"/>
            </a:avLst>
          </a:prstGeom>
          <a:ln w="38100">
            <a:solidFill>
              <a:srgbClr val="C00000"/>
            </a:solidFill>
            <a:prstDash val="dashDot"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C68C6200-43B7-3B1A-49D2-AAB9693E126D}"/>
              </a:ext>
            </a:extLst>
          </p:cNvPr>
          <p:cNvSpPr/>
          <p:nvPr/>
        </p:nvSpPr>
        <p:spPr>
          <a:xfrm rot="20549589">
            <a:off x="5069820" y="4308368"/>
            <a:ext cx="3744000" cy="1345659"/>
          </a:xfrm>
          <a:prstGeom prst="rightArrow">
            <a:avLst>
              <a:gd name="adj1" fmla="val 50000"/>
              <a:gd name="adj2" fmla="val 158881"/>
            </a:avLst>
          </a:prstGeom>
          <a:ln w="38100">
            <a:solidFill>
              <a:srgbClr val="FFFF00"/>
            </a:solidFill>
            <a:prstDash val="dashDot"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120DFA0E-E0EB-56B7-B0D0-C5E58EBDD797}"/>
              </a:ext>
            </a:extLst>
          </p:cNvPr>
          <p:cNvSpPr/>
          <p:nvPr/>
        </p:nvSpPr>
        <p:spPr>
          <a:xfrm rot="20549589">
            <a:off x="7786491" y="4313708"/>
            <a:ext cx="3744000" cy="1345659"/>
          </a:xfrm>
          <a:prstGeom prst="rightArrow">
            <a:avLst>
              <a:gd name="adj1" fmla="val 50000"/>
              <a:gd name="adj2" fmla="val 158881"/>
            </a:avLst>
          </a:prstGeom>
          <a:ln w="38100">
            <a:solidFill>
              <a:srgbClr val="92D050"/>
            </a:solidFill>
            <a:prstDash val="dashDot"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18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94615"/>
            <a:ext cx="11277600" cy="204012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 err="1">
                <a:latin typeface="+mn-lt"/>
              </a:rPr>
              <a:t>Recomandações</a:t>
            </a:r>
            <a:r>
              <a:rPr lang="pt-PT" sz="3600" dirty="0">
                <a:latin typeface="+mn-lt"/>
              </a:rPr>
              <a:t> não realizadas</a:t>
            </a:r>
          </a:p>
        </p:txBody>
      </p:sp>
    </p:spTree>
    <p:extLst>
      <p:ext uri="{BB962C8B-B14F-4D97-AF65-F5344CB8AC3E}">
        <p14:creationId xmlns:p14="http://schemas.microsoft.com/office/powerpoint/2010/main" val="41457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887081"/>
              </p:ext>
            </p:extLst>
          </p:nvPr>
        </p:nvGraphicFramePr>
        <p:xfrm>
          <a:off x="903111" y="1293235"/>
          <a:ext cx="11259389" cy="53559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8671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1650085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3235014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1903052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895554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186609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1860404">
                  <a:extLst>
                    <a:ext uri="{9D8B030D-6E8A-4147-A177-3AD203B41FA5}">
                      <a16:colId xmlns:a16="http://schemas.microsoft.com/office/drawing/2014/main" val="1505412624"/>
                    </a:ext>
                  </a:extLst>
                </a:gridCol>
              </a:tblGrid>
              <a:tr h="91743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#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Constatação</a:t>
                      </a:r>
                      <a:r>
                        <a:rPr lang="en-GB" sz="21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Recomendações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Responsabilidade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Prazo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b="1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situação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Obseverção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443848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Não acreditação das unidades sanitárias para a expansão da formação médica especializada;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Coordenar com as unidades sanitárias para a criação de condições para acreditação de programas de formação de médicos especialistas (DRM)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Comissão de residência médica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Julho 2024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Não realizada</a:t>
                      </a: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Falta de fundos para a realização de visitas de acreditação nos potenciais hospitais (HPPemba, Lichinga, Chimoio, Xai-Xai e Inhambane)</a:t>
                      </a:r>
                      <a:endParaRPr lang="pt-PT" sz="2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64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81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- 1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022093"/>
              </p:ext>
            </p:extLst>
          </p:nvPr>
        </p:nvGraphicFramePr>
        <p:xfrm>
          <a:off x="884903" y="1293234"/>
          <a:ext cx="11307097" cy="48479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0911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1649162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2252365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1573259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1245026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324255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2732119">
                  <a:extLst>
                    <a:ext uri="{9D8B030D-6E8A-4147-A177-3AD203B41FA5}">
                      <a16:colId xmlns:a16="http://schemas.microsoft.com/office/drawing/2014/main" val="542496180"/>
                    </a:ext>
                  </a:extLst>
                </a:gridCol>
              </a:tblGrid>
              <a:tr h="147216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#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Constatção</a:t>
                      </a:r>
                      <a:r>
                        <a:rPr lang="en-GB" sz="21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Recomendações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Responsabilidade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Prazo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b="1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situação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Observação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3375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Custos elevados de aluguel de espaço para realização das FC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Usar instituições de formação para a realização das formações continua.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SPS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Permanente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Apenas as </a:t>
                      </a:r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províncias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de: Gaza e Manicas </a:t>
                      </a:r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realizam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FC </a:t>
                      </a:r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nas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idF´s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184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931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94615"/>
            <a:ext cx="11277600" cy="204012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 err="1">
                <a:latin typeface="+mn-lt"/>
              </a:rPr>
              <a:t>Recomandações</a:t>
            </a:r>
            <a:r>
              <a:rPr lang="pt-PT" sz="3600" dirty="0">
                <a:latin typeface="+mn-lt"/>
              </a:rPr>
              <a:t> realizadas parcialmente</a:t>
            </a:r>
          </a:p>
        </p:txBody>
      </p:sp>
    </p:spTree>
    <p:extLst>
      <p:ext uri="{BB962C8B-B14F-4D97-AF65-F5344CB8AC3E}">
        <p14:creationId xmlns:p14="http://schemas.microsoft.com/office/powerpoint/2010/main" val="248615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902" y="0"/>
            <a:ext cx="8737600" cy="120015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dirty="0"/>
              <a:t>Grau de cumprimentos das recomendações - 2</a:t>
            </a:r>
            <a:endParaRPr lang="pt-PT" sz="3600" dirty="0">
              <a:latin typeface="+mn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2AD43-6084-3321-F40D-95A57D16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605950"/>
              </p:ext>
            </p:extLst>
          </p:nvPr>
        </p:nvGraphicFramePr>
        <p:xfrm>
          <a:off x="884903" y="1293235"/>
          <a:ext cx="11277599" cy="419653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9526">
                  <a:extLst>
                    <a:ext uri="{9D8B030D-6E8A-4147-A177-3AD203B41FA5}">
                      <a16:colId xmlns:a16="http://schemas.microsoft.com/office/drawing/2014/main" val="3983752964"/>
                    </a:ext>
                  </a:extLst>
                </a:gridCol>
                <a:gridCol w="1644860">
                  <a:extLst>
                    <a:ext uri="{9D8B030D-6E8A-4147-A177-3AD203B41FA5}">
                      <a16:colId xmlns:a16="http://schemas.microsoft.com/office/drawing/2014/main" val="3966998809"/>
                    </a:ext>
                  </a:extLst>
                </a:gridCol>
                <a:gridCol w="2246489">
                  <a:extLst>
                    <a:ext uri="{9D8B030D-6E8A-4147-A177-3AD203B41FA5}">
                      <a16:colId xmlns:a16="http://schemas.microsoft.com/office/drawing/2014/main" val="1600130121"/>
                    </a:ext>
                  </a:extLst>
                </a:gridCol>
                <a:gridCol w="1569155">
                  <a:extLst>
                    <a:ext uri="{9D8B030D-6E8A-4147-A177-3AD203B41FA5}">
                      <a16:colId xmlns:a16="http://schemas.microsoft.com/office/drawing/2014/main" val="4115045532"/>
                    </a:ext>
                  </a:extLst>
                </a:gridCol>
                <a:gridCol w="1241778">
                  <a:extLst>
                    <a:ext uri="{9D8B030D-6E8A-4147-A177-3AD203B41FA5}">
                      <a16:colId xmlns:a16="http://schemas.microsoft.com/office/drawing/2014/main" val="881120023"/>
                    </a:ext>
                  </a:extLst>
                </a:gridCol>
                <a:gridCol w="1207911">
                  <a:extLst>
                    <a:ext uri="{9D8B030D-6E8A-4147-A177-3AD203B41FA5}">
                      <a16:colId xmlns:a16="http://schemas.microsoft.com/office/drawing/2014/main" val="3609124028"/>
                    </a:ext>
                  </a:extLst>
                </a:gridCol>
                <a:gridCol w="2837880">
                  <a:extLst>
                    <a:ext uri="{9D8B030D-6E8A-4147-A177-3AD203B41FA5}">
                      <a16:colId xmlns:a16="http://schemas.microsoft.com/office/drawing/2014/main" val="542496180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#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Constatação</a:t>
                      </a:r>
                      <a:r>
                        <a:rPr lang="en-GB" sz="21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Recomendações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Responsabilidade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100" b="1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Prazo</a:t>
                      </a:r>
                      <a:endParaRPr lang="en-GB" sz="2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Ponto de </a:t>
                      </a:r>
                      <a:r>
                        <a:rPr lang="en-GB" sz="2100" b="1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situação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Observação</a:t>
                      </a:r>
                      <a:endParaRPr lang="en-GB" sz="21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577" marR="7577" marT="7577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7476"/>
                  </a:ext>
                </a:extLst>
              </a:tr>
              <a:tr h="344053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Fraca utilização dos pontos fixos de telessaúde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Aumentar a utilização dos 40 pontos fixos de Telessaúde de 30% para 60%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MISAU- DNFPS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Dezembro</a:t>
                      </a: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de 2024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Realizada</a:t>
                      </a:r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parcialmente</a:t>
                      </a:r>
                      <a:endParaRPr lang="en-GB" sz="2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Realizaram 749 sessões virtuais</a:t>
                      </a:r>
                    </a:p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Niassa: </a:t>
                      </a:r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288;</a:t>
                      </a:r>
                    </a:p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Tete com </a:t>
                      </a:r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107;</a:t>
                      </a:r>
                    </a:p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Gaza: </a:t>
                      </a:r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91;</a:t>
                      </a:r>
                    </a:p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Zambézia: </a:t>
                      </a:r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</a:t>
                      </a:r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e</a:t>
                      </a:r>
                    </a:p>
                    <a:p>
                      <a:pPr algn="ctr" fontAlgn="ctr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Maputo Província: </a:t>
                      </a:r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27;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272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306614"/>
      </p:ext>
    </p:extLst>
  </p:cSld>
  <p:clrMapOvr>
    <a:masterClrMapping/>
  </p:clrMapOvr>
</p:sld>
</file>

<file path=ppt/theme/theme1.xml><?xml version="1.0" encoding="utf-8"?>
<a:theme xmlns:a="http://schemas.openxmlformats.org/drawingml/2006/main" name="MISAU_Theme_09_Abirl_2014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15814</TotalTime>
  <Words>1533</Words>
  <Application>Microsoft Office PowerPoint</Application>
  <PresentationFormat>Ecrã Panorâmico</PresentationFormat>
  <Paragraphs>282</Paragraphs>
  <Slides>21</Slides>
  <Notes>18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21</vt:i4>
      </vt:variant>
    </vt:vector>
  </HeadingPairs>
  <TitlesOfParts>
    <vt:vector size="30" baseType="lpstr">
      <vt:lpstr>ＭＳ Ｐゴシック</vt:lpstr>
      <vt:lpstr>Arial</vt:lpstr>
      <vt:lpstr>Arial (Headings)</vt:lpstr>
      <vt:lpstr>Bookman Old Style</vt:lpstr>
      <vt:lpstr>Calibri</vt:lpstr>
      <vt:lpstr>Times New Roman</vt:lpstr>
      <vt:lpstr>Wingdings</vt:lpstr>
      <vt:lpstr>Wingdings 3</vt:lpstr>
      <vt:lpstr>MISAU_Theme_09_Abirl_2014</vt:lpstr>
      <vt:lpstr>Reunião Nacional da Direcção Nacional de Formação de Profissionais de Saúde</vt:lpstr>
      <vt:lpstr> Conteúdo da apresentação </vt:lpstr>
      <vt:lpstr>Objectivo da apresentação</vt:lpstr>
      <vt:lpstr>Critérios de avaliação</vt:lpstr>
      <vt:lpstr>Recomandações não realizadas</vt:lpstr>
      <vt:lpstr>Grau de cumprimentos das recomendações </vt:lpstr>
      <vt:lpstr>Grau de cumprimentos das recomendações - 1</vt:lpstr>
      <vt:lpstr>Recomandações realizadas parcialmente</vt:lpstr>
      <vt:lpstr>Grau de cumprimentos das recomendações - 2</vt:lpstr>
      <vt:lpstr>Grau de cumprimentos das recomendações - 3</vt:lpstr>
      <vt:lpstr>Grau de cumprimentos das recomendações - 4</vt:lpstr>
      <vt:lpstr>Grau de cumprimentos das recomendações - 5</vt:lpstr>
      <vt:lpstr>Grau de cumprimentos das recomendações - 6</vt:lpstr>
      <vt:lpstr>Recomandações realizadas</vt:lpstr>
      <vt:lpstr>Grau de cumprimentos das recomendações - 7</vt:lpstr>
      <vt:lpstr>Grau de cumprimentos das recomendações - 8</vt:lpstr>
      <vt:lpstr>Grau de cumprimentos das recomendações - 9</vt:lpstr>
      <vt:lpstr>Grau de cumprimentos das recomendações - 10</vt:lpstr>
      <vt:lpstr>Grau de cumprimentos das recomendações - 10</vt:lpstr>
      <vt:lpstr>Resumo do grau de cumprimento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Acção</dc:title>
  <dc:creator>amachava</dc:creator>
  <cp:lastModifiedBy>dulce tembe nhachengo</cp:lastModifiedBy>
  <cp:revision>245</cp:revision>
  <dcterms:created xsi:type="dcterms:W3CDTF">2023-10-06T09:52:20Z</dcterms:created>
  <dcterms:modified xsi:type="dcterms:W3CDTF">2024-08-08T06:56:22Z</dcterms:modified>
</cp:coreProperties>
</file>