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23"/>
  </p:notesMasterIdLst>
  <p:sldIdLst>
    <p:sldId id="881" r:id="rId5"/>
    <p:sldId id="882" r:id="rId6"/>
    <p:sldId id="998" r:id="rId7"/>
    <p:sldId id="982" r:id="rId8"/>
    <p:sldId id="1016" r:id="rId9"/>
    <p:sldId id="997" r:id="rId10"/>
    <p:sldId id="1007" r:id="rId11"/>
    <p:sldId id="281" r:id="rId12"/>
    <p:sldId id="1010" r:id="rId13"/>
    <p:sldId id="1003" r:id="rId14"/>
    <p:sldId id="1006" r:id="rId15"/>
    <p:sldId id="1004" r:id="rId16"/>
    <p:sldId id="1005" r:id="rId17"/>
    <p:sldId id="1011" r:id="rId18"/>
    <p:sldId id="1017" r:id="rId19"/>
    <p:sldId id="1018" r:id="rId20"/>
    <p:sldId id="1012" r:id="rId21"/>
    <p:sldId id="554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M4SD MISAU-13" initials="PM1" lastIdx="1" clrIdx="0">
    <p:extLst>
      <p:ext uri="{19B8F6BF-5375-455C-9EA6-DF929625EA0E}">
        <p15:presenceInfo xmlns:p15="http://schemas.microsoft.com/office/powerpoint/2012/main" userId="dddc51b1b5edaa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74" autoAdjust="0"/>
  </p:normalViewPr>
  <p:slideViewPr>
    <p:cSldViewPr snapToGrid="0">
      <p:cViewPr varScale="1">
        <p:scale>
          <a:sx n="85" d="100"/>
          <a:sy n="85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446AD-5F41-47F3-A499-AE9D100245E7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</dgm:pt>
    <dgm:pt modelId="{7DB4F491-65D6-4C4B-B9C5-773DDC1E8754}">
      <dgm:prSet phldrT="[Text]" custT="1"/>
      <dgm:spPr/>
      <dgm:t>
        <a:bodyPr/>
        <a:lstStyle/>
        <a:p>
          <a:pPr algn="just"/>
          <a:r>
            <a:rPr lang="pt-PT" altLang="pt-PT" sz="1400" dirty="0">
              <a:latin typeface="Arial" pitchFamily="34" charset="0"/>
              <a:cs typeface="Arial" pitchFamily="34" charset="0"/>
            </a:rPr>
            <a:t>Os montantes de receita inscritos no OE constituem limites mínimos a serem cobrados no correspondente exercício.</a:t>
          </a:r>
          <a:endParaRPr lang="pt-PT" sz="1400" dirty="0"/>
        </a:p>
      </dgm:t>
    </dgm:pt>
    <dgm:pt modelId="{FC9B726B-0A26-48E4-8F5E-6B964519B5F3}" type="parTrans" cxnId="{9573A9E5-2704-4644-BB5C-1C93B4A2E72C}">
      <dgm:prSet/>
      <dgm:spPr/>
      <dgm:t>
        <a:bodyPr/>
        <a:lstStyle/>
        <a:p>
          <a:endParaRPr lang="pt-PT"/>
        </a:p>
      </dgm:t>
    </dgm:pt>
    <dgm:pt modelId="{C7E72430-D19E-4199-9BBE-DD3B9C4560B7}" type="sibTrans" cxnId="{9573A9E5-2704-4644-BB5C-1C93B4A2E72C}">
      <dgm:prSet/>
      <dgm:spPr/>
      <dgm:t>
        <a:bodyPr/>
        <a:lstStyle/>
        <a:p>
          <a:endParaRPr lang="pt-PT"/>
        </a:p>
      </dgm:t>
    </dgm:pt>
    <dgm:pt modelId="{BFCC95E2-B93E-48BE-9B90-A1F8F1F448A2}">
      <dgm:prSet phldrT="[Text]" custT="1"/>
      <dgm:spPr/>
      <dgm:t>
        <a:bodyPr/>
        <a:lstStyle/>
        <a:p>
          <a:pPr algn="just"/>
          <a:r>
            <a:rPr lang="pt-PT" altLang="pt-PT" sz="1400" dirty="0">
              <a:latin typeface="Arial" pitchFamily="34" charset="0"/>
              <a:cs typeface="Arial" pitchFamily="34" charset="0"/>
            </a:rPr>
            <a:t>Toda a receita arrecadada deve ser declarada e encaminhada a área fiscal e a posterior solicitada para realização das despesas </a:t>
          </a:r>
          <a:endParaRPr lang="pt-PT" sz="1400" dirty="0"/>
        </a:p>
      </dgm:t>
    </dgm:pt>
    <dgm:pt modelId="{98D54484-DE44-4FFC-ABC3-890E4A07CE87}" type="sibTrans" cxnId="{FEEBE1CC-C782-4586-A036-B6EACD5EC3A2}">
      <dgm:prSet/>
      <dgm:spPr/>
      <dgm:t>
        <a:bodyPr/>
        <a:lstStyle/>
        <a:p>
          <a:endParaRPr lang="pt-PT"/>
        </a:p>
      </dgm:t>
    </dgm:pt>
    <dgm:pt modelId="{DFD9CA48-4537-4B55-9F76-8FA43BF36F22}" type="parTrans" cxnId="{FEEBE1CC-C782-4586-A036-B6EACD5EC3A2}">
      <dgm:prSet/>
      <dgm:spPr/>
      <dgm:t>
        <a:bodyPr/>
        <a:lstStyle/>
        <a:p>
          <a:endParaRPr lang="pt-PT"/>
        </a:p>
      </dgm:t>
    </dgm:pt>
    <dgm:pt modelId="{C65081E0-D454-4424-A53B-326FFD5181AF}" type="pres">
      <dgm:prSet presAssocID="{004446AD-5F41-47F3-A499-AE9D100245E7}" presName="linearFlow" presStyleCnt="0">
        <dgm:presLayoutVars>
          <dgm:dir/>
          <dgm:resizeHandles val="exact"/>
        </dgm:presLayoutVars>
      </dgm:prSet>
      <dgm:spPr/>
    </dgm:pt>
    <dgm:pt modelId="{B7622590-3DC7-4AA9-9630-271192A9D22F}" type="pres">
      <dgm:prSet presAssocID="{BFCC95E2-B93E-48BE-9B90-A1F8F1F448A2}" presName="composite" presStyleCnt="0"/>
      <dgm:spPr/>
    </dgm:pt>
    <dgm:pt modelId="{6C831608-AD26-426C-8964-3B57EB83A2B2}" type="pres">
      <dgm:prSet presAssocID="{BFCC95E2-B93E-48BE-9B90-A1F8F1F448A2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2F06B2-5EF2-411E-AEB0-3BBA87F8B436}" type="pres">
      <dgm:prSet presAssocID="{BFCC95E2-B93E-48BE-9B90-A1F8F1F448A2}" presName="txShp" presStyleLbl="node1" presStyleIdx="0" presStyleCnt="2">
        <dgm:presLayoutVars>
          <dgm:bulletEnabled val="1"/>
        </dgm:presLayoutVars>
      </dgm:prSet>
      <dgm:spPr/>
    </dgm:pt>
    <dgm:pt modelId="{204CA01E-F1B8-42A3-A14E-91E0F5A232F6}" type="pres">
      <dgm:prSet presAssocID="{98D54484-DE44-4FFC-ABC3-890E4A07CE87}" presName="spacing" presStyleCnt="0"/>
      <dgm:spPr/>
    </dgm:pt>
    <dgm:pt modelId="{9BBECC2F-7D75-43C3-9DB7-ECAFCCC8BE2A}" type="pres">
      <dgm:prSet presAssocID="{7DB4F491-65D6-4C4B-B9C5-773DDC1E8754}" presName="composite" presStyleCnt="0"/>
      <dgm:spPr/>
    </dgm:pt>
    <dgm:pt modelId="{60740878-A5CC-49F8-A6FD-68134CD27A50}" type="pres">
      <dgm:prSet presAssocID="{7DB4F491-65D6-4C4B-B9C5-773DDC1E8754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C3C25AB-7253-4BD9-A773-0D02130E8E90}" type="pres">
      <dgm:prSet presAssocID="{7DB4F491-65D6-4C4B-B9C5-773DDC1E8754}" presName="txShp" presStyleLbl="node1" presStyleIdx="1" presStyleCnt="2" custScaleY="120774">
        <dgm:presLayoutVars>
          <dgm:bulletEnabled val="1"/>
        </dgm:presLayoutVars>
      </dgm:prSet>
      <dgm:spPr/>
    </dgm:pt>
  </dgm:ptLst>
  <dgm:cxnLst>
    <dgm:cxn modelId="{1FF7DA3B-B640-45AF-A8EE-5E7D67A53DEF}" type="presOf" srcId="{BFCC95E2-B93E-48BE-9B90-A1F8F1F448A2}" destId="{102F06B2-5EF2-411E-AEB0-3BBA87F8B436}" srcOrd="0" destOrd="0" presId="urn:microsoft.com/office/officeart/2005/8/layout/vList3#1"/>
    <dgm:cxn modelId="{1B2AC16C-C998-4F63-BEC4-CA5200936EDA}" type="presOf" srcId="{004446AD-5F41-47F3-A499-AE9D100245E7}" destId="{C65081E0-D454-4424-A53B-326FFD5181AF}" srcOrd="0" destOrd="0" presId="urn:microsoft.com/office/officeart/2005/8/layout/vList3#1"/>
    <dgm:cxn modelId="{87522E6D-7427-44DD-AA5C-2397420038BE}" type="presOf" srcId="{7DB4F491-65D6-4C4B-B9C5-773DDC1E8754}" destId="{5C3C25AB-7253-4BD9-A773-0D02130E8E90}" srcOrd="0" destOrd="0" presId="urn:microsoft.com/office/officeart/2005/8/layout/vList3#1"/>
    <dgm:cxn modelId="{FEEBE1CC-C782-4586-A036-B6EACD5EC3A2}" srcId="{004446AD-5F41-47F3-A499-AE9D100245E7}" destId="{BFCC95E2-B93E-48BE-9B90-A1F8F1F448A2}" srcOrd="0" destOrd="0" parTransId="{DFD9CA48-4537-4B55-9F76-8FA43BF36F22}" sibTransId="{98D54484-DE44-4FFC-ABC3-890E4A07CE87}"/>
    <dgm:cxn modelId="{9573A9E5-2704-4644-BB5C-1C93B4A2E72C}" srcId="{004446AD-5F41-47F3-A499-AE9D100245E7}" destId="{7DB4F491-65D6-4C4B-B9C5-773DDC1E8754}" srcOrd="1" destOrd="0" parTransId="{FC9B726B-0A26-48E4-8F5E-6B964519B5F3}" sibTransId="{C7E72430-D19E-4199-9BBE-DD3B9C4560B7}"/>
    <dgm:cxn modelId="{1EFE3D51-8933-437F-A10A-1FF8B50564C8}" type="presParOf" srcId="{C65081E0-D454-4424-A53B-326FFD5181AF}" destId="{B7622590-3DC7-4AA9-9630-271192A9D22F}" srcOrd="0" destOrd="0" presId="urn:microsoft.com/office/officeart/2005/8/layout/vList3#1"/>
    <dgm:cxn modelId="{472C0B20-927B-4C07-A4F2-67F0A4F5FE9F}" type="presParOf" srcId="{B7622590-3DC7-4AA9-9630-271192A9D22F}" destId="{6C831608-AD26-426C-8964-3B57EB83A2B2}" srcOrd="0" destOrd="0" presId="urn:microsoft.com/office/officeart/2005/8/layout/vList3#1"/>
    <dgm:cxn modelId="{ADB932D1-8F8D-4E5E-B9ED-82C1FB49EC67}" type="presParOf" srcId="{B7622590-3DC7-4AA9-9630-271192A9D22F}" destId="{102F06B2-5EF2-411E-AEB0-3BBA87F8B436}" srcOrd="1" destOrd="0" presId="urn:microsoft.com/office/officeart/2005/8/layout/vList3#1"/>
    <dgm:cxn modelId="{E88C9A99-CF9D-4DA5-8B0D-DB42B8C8A2D6}" type="presParOf" srcId="{C65081E0-D454-4424-A53B-326FFD5181AF}" destId="{204CA01E-F1B8-42A3-A14E-91E0F5A232F6}" srcOrd="1" destOrd="0" presId="urn:microsoft.com/office/officeart/2005/8/layout/vList3#1"/>
    <dgm:cxn modelId="{D431BA76-B09E-419E-A504-41FB54DC637D}" type="presParOf" srcId="{C65081E0-D454-4424-A53B-326FFD5181AF}" destId="{9BBECC2F-7D75-43C3-9DB7-ECAFCCC8BE2A}" srcOrd="2" destOrd="0" presId="urn:microsoft.com/office/officeart/2005/8/layout/vList3#1"/>
    <dgm:cxn modelId="{34CF4CB5-A10B-47BC-8C3F-FD34D42BAB64}" type="presParOf" srcId="{9BBECC2F-7D75-43C3-9DB7-ECAFCCC8BE2A}" destId="{60740878-A5CC-49F8-A6FD-68134CD27A50}" srcOrd="0" destOrd="0" presId="urn:microsoft.com/office/officeart/2005/8/layout/vList3#1"/>
    <dgm:cxn modelId="{6A54A4A5-C9B5-4698-A1B1-3139C70D6E62}" type="presParOf" srcId="{9BBECC2F-7D75-43C3-9DB7-ECAFCCC8BE2A}" destId="{5C3C25AB-7253-4BD9-A773-0D02130E8E9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F06B2-5EF2-411E-AEB0-3BBA87F8B436}">
      <dsp:nvSpPr>
        <dsp:cNvPr id="0" name=""/>
        <dsp:cNvSpPr/>
      </dsp:nvSpPr>
      <dsp:spPr>
        <a:xfrm rot="10800000">
          <a:off x="2207669" y="345"/>
          <a:ext cx="7950821" cy="82007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631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altLang="pt-PT" sz="1400" kern="1200" dirty="0">
              <a:latin typeface="Arial" pitchFamily="34" charset="0"/>
              <a:cs typeface="Arial" pitchFamily="34" charset="0"/>
            </a:rPr>
            <a:t>Toda a receita arrecadada deve ser declarada e encaminhada a área fiscal e a posterior solicitada para realização das despesas </a:t>
          </a:r>
          <a:endParaRPr lang="pt-PT" sz="1400" kern="1200" dirty="0"/>
        </a:p>
      </dsp:txBody>
      <dsp:txXfrm rot="10800000">
        <a:off x="2412688" y="345"/>
        <a:ext cx="7745802" cy="820075"/>
      </dsp:txXfrm>
    </dsp:sp>
    <dsp:sp modelId="{6C831608-AD26-426C-8964-3B57EB83A2B2}">
      <dsp:nvSpPr>
        <dsp:cNvPr id="0" name=""/>
        <dsp:cNvSpPr/>
      </dsp:nvSpPr>
      <dsp:spPr>
        <a:xfrm>
          <a:off x="1797631" y="345"/>
          <a:ext cx="820075" cy="8200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C25AB-7253-4BD9-A773-0D02130E8E90}">
      <dsp:nvSpPr>
        <dsp:cNvPr id="0" name=""/>
        <dsp:cNvSpPr/>
      </dsp:nvSpPr>
      <dsp:spPr>
        <a:xfrm rot="10800000">
          <a:off x="2207669" y="1025440"/>
          <a:ext cx="7950821" cy="99043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631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altLang="pt-PT" sz="1400" kern="1200" dirty="0">
              <a:latin typeface="Arial" pitchFamily="34" charset="0"/>
              <a:cs typeface="Arial" pitchFamily="34" charset="0"/>
            </a:rPr>
            <a:t>Os montantes de receita inscritos no OE constituem limites mínimos a serem cobrados no correspondente exercício.</a:t>
          </a:r>
          <a:endParaRPr lang="pt-PT" sz="1400" kern="1200" dirty="0"/>
        </a:p>
      </dsp:txBody>
      <dsp:txXfrm rot="10800000">
        <a:off x="2455278" y="1025440"/>
        <a:ext cx="7703212" cy="990437"/>
      </dsp:txXfrm>
    </dsp:sp>
    <dsp:sp modelId="{60740878-A5CC-49F8-A6FD-68134CD27A50}">
      <dsp:nvSpPr>
        <dsp:cNvPr id="0" name=""/>
        <dsp:cNvSpPr/>
      </dsp:nvSpPr>
      <dsp:spPr>
        <a:xfrm>
          <a:off x="1797631" y="1110621"/>
          <a:ext cx="820075" cy="8200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29D85-5A21-4AC0-BB1F-0DE83CC5DF46}" type="datetimeFigureOut">
              <a:rPr lang="pt-PT" smtClean="0"/>
              <a:t>08/08/2024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D0F48-1D9D-4A37-B8E3-D966A882E6A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90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4E2B831-3327-6FD8-50F4-E5C9318C88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09BD470-EBCD-4CF6-674D-BD42DEDF6E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072F588-C36D-6CC7-C776-7A257D8DE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B2314E-9540-4C83-92CB-03C99497C7C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D0F48-1D9D-4A37-B8E3-D966A882E6AF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967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D0F48-1D9D-4A37-B8E3-D966A882E6AF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5741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D0F48-1D9D-4A37-B8E3-D966A882E6AF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9745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D0F48-1D9D-4A37-B8E3-D966A882E6AF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199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D0F48-1D9D-4A37-B8E3-D966A882E6AF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610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D0F48-1D9D-4A37-B8E3-D966A882E6AF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54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D0F48-1D9D-4A37-B8E3-D966A882E6AF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025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D0F48-1D9D-4A37-B8E3-D966A882E6AF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839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D0F48-1D9D-4A37-B8E3-D966A882E6AF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317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93144D1-EAA0-D9D5-DBD6-9DEA598C80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D7B73BF-C7BF-F8EE-DA4E-B6D34CD8B2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pt-PT"/>
              <a:t>O valor a ser inscrito deve ser aquele que deve obrigatoriamente arrecadar</a:t>
            </a:r>
            <a:endParaRPr lang="pt-PT" alt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84509-82FD-4B51-674C-9DA4AEDAE5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CEE2FF33-C98D-35EE-27C5-ACC9FEAEE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9BD27-7A4E-4D5F-977A-B7A1D0FE58EF}" type="slidenum">
              <a:rPr kumimoji="0" lang="pt-PT" alt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PT" alt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D0F48-1D9D-4A37-B8E3-D966A882E6AF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484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D0F48-1D9D-4A37-B8E3-D966A882E6A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5255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M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D0F48-1D9D-4A37-B8E3-D966A882E6AF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341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FB96-0F25-5275-72D1-649D9B4DC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81477-2462-8FA2-F867-44D13A9A5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6465C-53B2-E2ED-ECE9-45E353CD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703F-7DDE-4C0C-A5CA-C230EF3CABFD}" type="datetimeFigureOut">
              <a:rPr lang="pt-PT" smtClean="0"/>
              <a:t>08/08/2024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E17D9-E8EA-7371-AC37-09C908A7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C1AE0-4CBA-B2C2-FF6D-EA6036A6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FD04-465C-43E4-9E81-794221CE36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736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C513-D905-5C1B-26F6-E7CE286F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A13EB-D52C-E127-EAB0-81345BBFB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F0CB5-16DB-F9A6-446A-EA812B63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703F-7DDE-4C0C-A5CA-C230EF3CABFD}" type="datetimeFigureOut">
              <a:rPr lang="pt-PT" smtClean="0"/>
              <a:t>08/08/2024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D4BC9-64BB-618C-EFD0-0DDBB3F9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1BF1-5C46-9509-261C-C778C148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FD04-465C-43E4-9E81-794221CE36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576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5E836-380D-E1C0-7A98-0AC2476FD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66B6C-C16D-67EA-D9FF-770743AD1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F51D9-2CC9-E7AC-3B28-D39FC169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703F-7DDE-4C0C-A5CA-C230EF3CABFD}" type="datetimeFigureOut">
              <a:rPr lang="pt-PT" smtClean="0"/>
              <a:t>08/08/2024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9B3A4-D923-37F4-A26F-A6128D69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A1F12-E623-837A-6894-A2DD9D58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FD04-465C-43E4-9E81-794221CE36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7033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ISAU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6075DB2-020D-406F-AFB9-04F5AC733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17" y="388948"/>
            <a:ext cx="161501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1E53D7-AF5A-4885-B78F-7AD4C3034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517" y="1957408"/>
            <a:ext cx="3139016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sz="1800"/>
              <a:t>Ministério da Saúde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F5B810-9B2D-43DD-B150-7B3D62F04202}"/>
              </a:ext>
            </a:extLst>
          </p:cNvPr>
          <p:cNvCxnSpPr/>
          <p:nvPr/>
        </p:nvCxnSpPr>
        <p:spPr>
          <a:xfrm>
            <a:off x="203200" y="1"/>
            <a:ext cx="0" cy="6553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7DDC09-0FB3-4C58-8151-5AA4A6FD92A0}"/>
              </a:ext>
            </a:extLst>
          </p:cNvPr>
          <p:cNvCxnSpPr/>
          <p:nvPr/>
        </p:nvCxnSpPr>
        <p:spPr>
          <a:xfrm>
            <a:off x="406400" y="1"/>
            <a:ext cx="0" cy="65532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6E9FE7-FECE-4D38-AB0C-3D7B968409CD}"/>
              </a:ext>
            </a:extLst>
          </p:cNvPr>
          <p:cNvCxnSpPr/>
          <p:nvPr/>
        </p:nvCxnSpPr>
        <p:spPr>
          <a:xfrm>
            <a:off x="586317" y="1"/>
            <a:ext cx="0" cy="6553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B76BB8-EAD7-4BD2-8C76-5594E67B85D4}"/>
              </a:ext>
            </a:extLst>
          </p:cNvPr>
          <p:cNvCxnSpPr/>
          <p:nvPr/>
        </p:nvCxnSpPr>
        <p:spPr>
          <a:xfrm>
            <a:off x="787400" y="1"/>
            <a:ext cx="0" cy="655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781D16-060C-480A-8EDC-85C92CE03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2" y="1589088"/>
            <a:ext cx="396874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sz="1800"/>
              <a:t>República de Moçambique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4199" y="2564905"/>
            <a:ext cx="99568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4199" y="4149082"/>
            <a:ext cx="9956800" cy="99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435D4CF0-3605-4D86-9842-E84ABC294F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19972" y="6515103"/>
            <a:ext cx="6047317" cy="304800"/>
          </a:xfrm>
        </p:spPr>
        <p:txBody>
          <a:bodyPr/>
          <a:lstStyle>
            <a:lvl1pPr>
              <a:defRPr sz="1400">
                <a:solidFill>
                  <a:srgbClr val="B3B3B3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BCEE864B-9E69-408A-8FF5-815B70BE9B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47200" y="6553224"/>
            <a:ext cx="2844800" cy="2444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95A3B34-3FF0-488F-B070-C6FD31D8FFC5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6271A456-A92D-4035-B29C-83E9FE4A402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162985" y="6562749"/>
            <a:ext cx="2844800" cy="2444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89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29AF54-BAAE-4965-92CA-6CC73887B1C0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753BFC-2957-46D2-BA9E-F633E29AF66F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34CF4C-227A-4DC3-86AA-F7043BC2C38E}"/>
              </a:ext>
            </a:extLst>
          </p:cNvPr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1DF41B-404E-4606-8BE7-5A24E2B35A6C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36E15E-7F77-4D9A-81F4-B55ECDCC2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984" y="6378575"/>
            <a:ext cx="585681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sz="1800">
                <a:solidFill>
                  <a:srgbClr val="CCCCCC"/>
                </a:solidFill>
              </a:rPr>
              <a:t>MISAU: O nosso maior valor é a vida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62540FD-0E73-44B1-A891-410B97FB2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3" y="76209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247C81-D090-442C-AE12-566FB2F0A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1" y="847736"/>
            <a:ext cx="13208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PT" sz="1400"/>
              <a:t>MISAU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1" y="95251"/>
            <a:ext cx="8737600" cy="12001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371601"/>
            <a:ext cx="10972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04AAAD5-3A40-45C0-943E-0F73C050D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D7DF-CF54-4782-80EF-A9F438C575D6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93A949D-DEAC-4D9F-B3A9-D7F416A28A7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7401" y="6562749"/>
            <a:ext cx="2159000" cy="295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6A23EFD2-5FFC-4F2A-A27F-20E30C2B83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7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227D98-01DD-46DD-A069-BB31494AC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984" y="6378575"/>
            <a:ext cx="585681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sz="1800">
                <a:solidFill>
                  <a:srgbClr val="CCCCCC"/>
                </a:solidFill>
              </a:rPr>
              <a:t>MISAU: O nosso maior valor é a vida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F066DE-86C4-4BD7-8F5A-FC80F2F109AF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F8F75F-DDA3-4F41-BA92-34629DD57C3E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4F080F-2A70-4B67-AE93-AA6C4802A26F}"/>
              </a:ext>
            </a:extLst>
          </p:cNvPr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D0B7F7-6970-4EC7-B9F6-F8000CA8011C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2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1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799"/>
            </a:lvl2pPr>
            <a:lvl3pPr marL="914351" indent="0">
              <a:buNone/>
              <a:defRPr sz="1600"/>
            </a:lvl3pPr>
            <a:lvl4pPr marL="1371526" indent="0">
              <a:buNone/>
              <a:defRPr sz="1400"/>
            </a:lvl4pPr>
            <a:lvl5pPr marL="1828701" indent="0">
              <a:buNone/>
              <a:defRPr sz="1400"/>
            </a:lvl5pPr>
            <a:lvl6pPr marL="2285878" indent="0">
              <a:buNone/>
              <a:defRPr sz="1400"/>
            </a:lvl6pPr>
            <a:lvl7pPr marL="2743053" indent="0">
              <a:buNone/>
              <a:defRPr sz="1400"/>
            </a:lvl7pPr>
            <a:lvl8pPr marL="3200228" indent="0">
              <a:buNone/>
              <a:defRPr sz="1400"/>
            </a:lvl8pPr>
            <a:lvl9pPr marL="365740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6B256F9-7B7A-4CC0-8EB2-56F7A113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401" y="6562749"/>
            <a:ext cx="2159000" cy="295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7A5B76D-4C5C-4C21-B3DE-FFF7A18CC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40F7-8C7B-4499-9A1F-24A7AEDD7025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2F63777-E119-4DDC-9FC8-B7023A8B37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5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A6CFA5-4A42-4EA2-A282-37E264651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984" y="6488133"/>
            <a:ext cx="585681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sz="1800">
                <a:solidFill>
                  <a:srgbClr val="CCCCCC"/>
                </a:solidFill>
              </a:rPr>
              <a:t>MISAU: O nosso maior valor é a vida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ACF88A1-8C0B-4F98-A66B-B89E2AF72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3" y="76209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F7482B-C711-441D-B05D-FC2670D12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1" y="847736"/>
            <a:ext cx="13208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PT" sz="1400"/>
              <a:t>MISAU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BB8D60-F041-4AA3-9CB1-821C48FFDFA3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60EC90-CE3D-4939-A9AF-AC03E65D3423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E9D1E6-E323-4E7F-B1A3-DFF96BD24364}"/>
              </a:ext>
            </a:extLst>
          </p:cNvPr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CD5F9B-E2E3-4288-B238-D17054B30EB8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13" y="1447800"/>
            <a:ext cx="5549900" cy="4789512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109" y="1447800"/>
            <a:ext cx="5549900" cy="4789512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670A579F-2CAD-44E4-B4DB-E989E4CD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F72BC1A-16DE-4E1B-BE2D-4C3AF6193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9123-FE47-4DF9-94CF-9C310CAFC210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92D35BD-AEC9-4734-9B4C-99033B7B35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554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025C88-369E-450A-8920-DD03CFBE5AAA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BD32CF-5A6E-4716-9A00-ACD8675FC46A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A2C01B-D8E8-4493-9702-7A39AD5A102B}"/>
              </a:ext>
            </a:extLst>
          </p:cNvPr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F06169-C740-481B-B3FA-383FE111CB67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C841322-959B-4A6B-B909-111722A2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984" y="6488133"/>
            <a:ext cx="585681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sz="1800">
                <a:solidFill>
                  <a:srgbClr val="CCCCCC"/>
                </a:solidFill>
              </a:rPr>
              <a:t>MISAU: O nosso maior valor é a vida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6A205276-865B-4243-95A2-8925323C0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3" y="76209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714950-00A4-444B-9F53-F0D87DFB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1" y="847736"/>
            <a:ext cx="13208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PT" sz="1400"/>
              <a:t>MISAU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672" y="274639"/>
            <a:ext cx="846273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76" indent="0">
              <a:buNone/>
              <a:defRPr sz="2000" b="1"/>
            </a:lvl2pPr>
            <a:lvl3pPr marL="914351" indent="0">
              <a:buNone/>
              <a:defRPr sz="1799" b="1"/>
            </a:lvl3pPr>
            <a:lvl4pPr marL="1371526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8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28" indent="0">
              <a:buNone/>
              <a:defRPr sz="1600" b="1"/>
            </a:lvl8pPr>
            <a:lvl9pPr marL="36574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76" indent="0">
              <a:buNone/>
              <a:defRPr sz="2000" b="1"/>
            </a:lvl2pPr>
            <a:lvl3pPr marL="914351" indent="0">
              <a:buNone/>
              <a:defRPr sz="1799" b="1"/>
            </a:lvl3pPr>
            <a:lvl4pPr marL="1371526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8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28" indent="0">
              <a:buNone/>
              <a:defRPr sz="1600" b="1"/>
            </a:lvl8pPr>
            <a:lvl9pPr marL="36574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6A0DAB75-3F8A-47C5-BC8B-D3C88602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401" y="6613549"/>
            <a:ext cx="2159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DD5C0793-C8AC-4077-8908-6904A9C4C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63A6-7652-422F-85F1-E8F137F4C362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64807AF2-3D88-4B3F-85EE-60AA666848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40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9E05D7-5629-4642-B4CD-58998F4B90BC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3F99E2-B332-48B9-BA3A-9146F891763C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B082D3-884A-4251-A212-0AEB55F96479}"/>
              </a:ext>
            </a:extLst>
          </p:cNvPr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DDC50E-8EDB-4307-B717-4F21C5B78A4C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DABC29-E5B6-4DA1-9F1E-403061D96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984" y="6488133"/>
            <a:ext cx="585681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sz="1800">
                <a:solidFill>
                  <a:srgbClr val="CCCCCC"/>
                </a:solidFill>
              </a:rPr>
              <a:t>MISAU: O nosso maior valor é a vida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D44EAA2-B5DE-417D-9B59-C81FF9893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3" y="76209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BC3404-4518-4E8C-95CB-7375B836C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1" y="847736"/>
            <a:ext cx="13208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PT" sz="1400"/>
              <a:t>MISAU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272DEC25-CF70-44B2-BCB4-B429559C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401" y="6613549"/>
            <a:ext cx="2159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9793F28-E9AF-4D2E-9587-F33AC4BD1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E329-7C7F-4BD8-BA11-CB440299B0CD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4523FE3-D34C-4026-B427-F358437C26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57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5D7C3FD-A7C4-4A73-85C7-B7FBA55611C2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D9DA4F-0059-4C8B-881D-3A32A0D353A9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5786B1-70A1-49EC-8A4A-E1EB9C5ABD7C}"/>
              </a:ext>
            </a:extLst>
          </p:cNvPr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C183E2-3A96-4C37-B187-8E0C82FC195C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2BACE73-E037-43CC-832C-492523233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350" y="6488133"/>
            <a:ext cx="585681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sz="1800">
                <a:solidFill>
                  <a:srgbClr val="CCCCCC"/>
                </a:solidFill>
              </a:rPr>
              <a:t>MISAU: O nosso maior valor é a vida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E6834C3-4ECD-4840-8E90-C592733A9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3" y="76209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517893-6555-4119-BD15-5312BCAC8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1" y="847736"/>
            <a:ext cx="13208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PT" sz="1400"/>
              <a:t>MISAU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C19DE59-A6A9-4094-8523-E15644D8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401" y="6597652"/>
            <a:ext cx="21590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9F7D0BD-8669-454D-B0AB-033929F237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1959-748C-4074-B116-7BA5C8FE4B1E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EE8DC3C-9415-4D75-BCD7-4113C345B3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198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17609D-A910-4C17-959A-65C5AD0F90E9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4B74BB-A56E-4E89-864B-AC9FD4C16282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EC45C-FCE4-4E7B-A657-53C720B57DAA}"/>
              </a:ext>
            </a:extLst>
          </p:cNvPr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AB9BF-66FD-478B-A373-F33BD1CEE9A9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9D8BCB-157E-4F76-B352-ED3630BEE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984" y="6415106"/>
            <a:ext cx="585681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sz="1800">
                <a:solidFill>
                  <a:srgbClr val="CCCCCC"/>
                </a:solidFill>
              </a:rPr>
              <a:t>MISAU: O nosso maior valor é a vida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200"/>
            </a:lvl2pPr>
            <a:lvl3pPr marL="914351" indent="0">
              <a:buNone/>
              <a:defRPr sz="1000"/>
            </a:lvl3pPr>
            <a:lvl4pPr marL="1371526" indent="0">
              <a:buNone/>
              <a:defRPr sz="900"/>
            </a:lvl4pPr>
            <a:lvl5pPr marL="1828701" indent="0">
              <a:buNone/>
              <a:defRPr sz="900"/>
            </a:lvl5pPr>
            <a:lvl6pPr marL="2285878" indent="0">
              <a:buNone/>
              <a:defRPr sz="900"/>
            </a:lvl6pPr>
            <a:lvl7pPr marL="2743053" indent="0">
              <a:buNone/>
              <a:defRPr sz="900"/>
            </a:lvl7pPr>
            <a:lvl8pPr marL="3200228" indent="0">
              <a:buNone/>
              <a:defRPr sz="900"/>
            </a:lvl8pPr>
            <a:lvl9pPr marL="36574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2617F68-E6C9-45E8-836C-4F88D82C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298" y="6600849"/>
            <a:ext cx="2034116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C2539EF-A074-471D-931F-A7564AD15A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A639C-2431-423C-828C-B6DF6FB4D8FD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9061C5C-59CA-41EC-AF6B-BDFC79D6D2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44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FAD6B-4E3A-3283-AFF1-22D2BBB7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A7C4F-90F2-9DF5-0DCE-44F631CF5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9550A-132D-4444-D6B6-158A61F0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703F-7DDE-4C0C-A5CA-C230EF3CABFD}" type="datetimeFigureOut">
              <a:rPr lang="pt-PT" smtClean="0"/>
              <a:t>08/08/2024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FDAC3-DA27-A52F-52BA-B6F6DBED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1D4E-F726-783B-ACA6-0B5D4644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FD04-465C-43E4-9E81-794221CE36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8429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B4D39F-EB43-49F2-90EA-B38EAC18F2B1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1FFCAF-009A-4018-BD7E-D8859ED3018D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1778-1BC7-4F54-979D-001CD9DF64E4}"/>
              </a:ext>
            </a:extLst>
          </p:cNvPr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5D6632-46C0-410A-89CE-6DC59A07F509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4686DC-E162-48FA-9D6A-FDBB8075F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984" y="6378575"/>
            <a:ext cx="585681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sz="1800">
                <a:solidFill>
                  <a:srgbClr val="CCCCCC"/>
                </a:solidFill>
              </a:rPr>
              <a:t>MISAU: O nosso maior valor é a vida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6" indent="0">
              <a:buNone/>
              <a:defRPr sz="2800"/>
            </a:lvl2pPr>
            <a:lvl3pPr marL="914351" indent="0">
              <a:buNone/>
              <a:defRPr sz="2401"/>
            </a:lvl3pPr>
            <a:lvl4pPr marL="1371526" indent="0">
              <a:buNone/>
              <a:defRPr sz="2000"/>
            </a:lvl4pPr>
            <a:lvl5pPr marL="1828701" indent="0">
              <a:buNone/>
              <a:defRPr sz="2000"/>
            </a:lvl5pPr>
            <a:lvl6pPr marL="2285878" indent="0">
              <a:buNone/>
              <a:defRPr sz="2000"/>
            </a:lvl6pPr>
            <a:lvl7pPr marL="2743053" indent="0">
              <a:buNone/>
              <a:defRPr sz="2000"/>
            </a:lvl7pPr>
            <a:lvl8pPr marL="3200228" indent="0">
              <a:buNone/>
              <a:defRPr sz="2000"/>
            </a:lvl8pPr>
            <a:lvl9pPr marL="365740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200"/>
            </a:lvl2pPr>
            <a:lvl3pPr marL="914351" indent="0">
              <a:buNone/>
              <a:defRPr sz="1000"/>
            </a:lvl3pPr>
            <a:lvl4pPr marL="1371526" indent="0">
              <a:buNone/>
              <a:defRPr sz="900"/>
            </a:lvl4pPr>
            <a:lvl5pPr marL="1828701" indent="0">
              <a:buNone/>
              <a:defRPr sz="900"/>
            </a:lvl5pPr>
            <a:lvl6pPr marL="2285878" indent="0">
              <a:buNone/>
              <a:defRPr sz="900"/>
            </a:lvl6pPr>
            <a:lvl7pPr marL="2743053" indent="0">
              <a:buNone/>
              <a:defRPr sz="900"/>
            </a:lvl7pPr>
            <a:lvl8pPr marL="3200228" indent="0">
              <a:buNone/>
              <a:defRPr sz="900"/>
            </a:lvl8pPr>
            <a:lvl9pPr marL="36574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ECBAC968-6150-4531-B144-0539361B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7A0A83F-A1FE-4E3C-8D81-8AE692BE5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907B-3812-4E50-8966-D2E590C370E6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5B086CB-E9AC-4E87-B3F8-F520BF69A7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9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0B8FD4-7B65-4496-8B49-85585BFC52C0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F955AD-8BDD-43E2-81A7-7AC9C2C7C5F9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B471BA-733A-41CA-93EE-C852AA33A63B}"/>
              </a:ext>
            </a:extLst>
          </p:cNvPr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804EA5-AE2A-4EEB-9E5F-E0DB1ED5DBFA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1283ACE6-9140-4C91-8D03-07B4BAA8E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3" y="76209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5D090F-9ED1-4E02-BC1A-B2631CEAF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1" y="847736"/>
            <a:ext cx="13208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PT" sz="1400"/>
              <a:t>MISAU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358A6-446C-43CA-B70A-403BCCD9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984" y="6378575"/>
            <a:ext cx="585681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sz="1800">
                <a:solidFill>
                  <a:srgbClr val="CCCCCC"/>
                </a:solidFill>
              </a:rPr>
              <a:t>MISAU: O nosso maior valor é a vida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744DFF8-D626-4BDD-93AB-A29750A2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704BD3-E3BE-4729-8957-700619043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00DC-AA3C-494E-9EFE-1CD2BB709290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C160495-812D-492C-BC6A-48E72E735F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353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3F9E53-0BF7-4150-A540-F32281CB448E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1D5EFA-A7DF-4E7A-A417-7E94C667A62B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5D7BBB-9BFE-4C86-99D4-6C093C5EDD1D}"/>
              </a:ext>
            </a:extLst>
          </p:cNvPr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7F54A2-2B76-40AC-95DC-EEA51CB4058D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0A61594-99AA-43F9-8DAA-05BDEA10B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984" y="6378575"/>
            <a:ext cx="585681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sz="1800">
                <a:solidFill>
                  <a:srgbClr val="CCCCCC"/>
                </a:solidFill>
              </a:rPr>
              <a:t>MISAU: O nosso maior valor é a vida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5769" y="95250"/>
            <a:ext cx="2889249" cy="6457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19" y="95250"/>
            <a:ext cx="8464551" cy="6457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BE28C40-D042-4C3C-A167-CA4124EB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C8551F-E342-4D71-BCA7-981D04BB3D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FE22-D605-4F6F-AB4C-7E08733C4263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DBB5D81-BFCF-43EC-8064-8CE85F7D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334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ISAU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9A34C8C-7D08-46F9-52A8-704057AA6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938"/>
            <a:ext cx="16144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F4A6DC-3E39-74DA-5B77-69BF93E8C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1957388"/>
            <a:ext cx="31400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PT" dirty="0"/>
              <a:t>Ministério da Saúde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05D2C1-9BD7-89D4-3821-44299E59745A}"/>
              </a:ext>
            </a:extLst>
          </p:cNvPr>
          <p:cNvCxnSpPr/>
          <p:nvPr/>
        </p:nvCxnSpPr>
        <p:spPr>
          <a:xfrm>
            <a:off x="203200" y="0"/>
            <a:ext cx="0" cy="6553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92FF70-2B40-8E58-3346-B6E442529FF7}"/>
              </a:ext>
            </a:extLst>
          </p:cNvPr>
          <p:cNvCxnSpPr/>
          <p:nvPr/>
        </p:nvCxnSpPr>
        <p:spPr>
          <a:xfrm>
            <a:off x="406400" y="0"/>
            <a:ext cx="0" cy="65532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817DD1-66E6-8C92-16AF-F02CBED1E804}"/>
              </a:ext>
            </a:extLst>
          </p:cNvPr>
          <p:cNvCxnSpPr/>
          <p:nvPr/>
        </p:nvCxnSpPr>
        <p:spPr>
          <a:xfrm>
            <a:off x="585788" y="0"/>
            <a:ext cx="0" cy="6553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19CF50-E512-8618-39C6-22672C3F7A95}"/>
              </a:ext>
            </a:extLst>
          </p:cNvPr>
          <p:cNvCxnSpPr/>
          <p:nvPr/>
        </p:nvCxnSpPr>
        <p:spPr>
          <a:xfrm>
            <a:off x="787400" y="0"/>
            <a:ext cx="0" cy="655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2B89EB1-450E-6760-5EFE-B6214C05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1589088"/>
            <a:ext cx="396875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PT" dirty="0"/>
              <a:t>República de Moçambique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4196" y="2564904"/>
            <a:ext cx="99568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4196" y="4149080"/>
            <a:ext cx="9956800" cy="99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E0F32838-9820-2381-5296-2DF20BC670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19438" y="6515100"/>
            <a:ext cx="6048375" cy="304800"/>
          </a:xfrm>
        </p:spPr>
        <p:txBody>
          <a:bodyPr/>
          <a:lstStyle>
            <a:lvl1pPr>
              <a:defRPr sz="1400">
                <a:solidFill>
                  <a:srgbClr val="B3B3B3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82B3C763-D773-CE9F-A894-8E1493F0D4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47200" y="6553200"/>
            <a:ext cx="2844800" cy="2444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08C96B7-7CDD-40EC-8CE6-F6417CDD1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BF57D4CC-F63A-6821-2F9D-FDCCE5BFF7F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163513" y="6562725"/>
            <a:ext cx="2844800" cy="2444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0B232B6-99A9-408C-BF38-B06B3444D71A}" type="datetime1">
              <a:rPr lang="en-US"/>
              <a:pPr>
                <a:defRPr/>
              </a:pPr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25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4000E4-E181-4AEF-4A9E-3B693366C81A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60B297-96C9-59A2-4756-B3A168BF9F95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8DE706-5ECC-6AD3-48AA-4ECDC453EDF4}"/>
              </a:ext>
            </a:extLst>
          </p:cNvPr>
          <p:cNvCxnSpPr/>
          <p:nvPr/>
        </p:nvCxnSpPr>
        <p:spPr>
          <a:xfrm>
            <a:off x="585788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040659-D917-1B4F-2A4E-09194F6895BC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0096B1-2436-D4C1-EBFB-69C05A114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6378575"/>
            <a:ext cx="585787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PT" dirty="0">
                <a:solidFill>
                  <a:srgbClr val="CCCCCC"/>
                </a:solidFill>
              </a:rPr>
              <a:t>MISAU: O nosso maior valor é a vida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4194202-5FFC-6A7C-EC0A-133C6F8A5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0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897B4D-DD05-2405-F27E-A13612C9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847725"/>
            <a:ext cx="1320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PT" sz="1400" dirty="0"/>
              <a:t>MISAU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0" y="95250"/>
            <a:ext cx="8737600" cy="12001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10972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460616-1A9A-82B3-6398-B09EFE1D11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8819-E394-4500-91F1-60E973EB3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EE2217-027F-9B72-65FE-60F3CB31E2A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7400" y="6562725"/>
            <a:ext cx="2159000" cy="295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971C4-260E-4B0B-AAE2-036248DF4ADF}" type="datetime1">
              <a:rPr lang="en-US"/>
              <a:pPr>
                <a:defRPr/>
              </a:pPr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12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553B8D-F07A-C4B6-51E0-E684A2573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6378575"/>
            <a:ext cx="585787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PT" dirty="0">
                <a:solidFill>
                  <a:srgbClr val="CCCCCC"/>
                </a:solidFill>
              </a:rPr>
              <a:t>MISAU: O nosso maior valor é a vida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768988-2EE2-B28C-5ED9-55A4C8A2C754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135F74-2B3B-0D3F-C173-6231ED4A6FFC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8DBA4C-D8BA-6167-48D3-CC7C4F5BCBAD}"/>
              </a:ext>
            </a:extLst>
          </p:cNvPr>
          <p:cNvCxnSpPr/>
          <p:nvPr/>
        </p:nvCxnSpPr>
        <p:spPr>
          <a:xfrm>
            <a:off x="585788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E4F80B-1550-A941-FB98-BD3EB3BBA2F4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79B358-1832-C438-71E5-D986D532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400" y="6562725"/>
            <a:ext cx="2159000" cy="295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AD6E-8613-4DFA-8439-69E03519ACBB}" type="datetime1">
              <a:rPr lang="en-US"/>
              <a:pPr>
                <a:defRPr/>
              </a:pPr>
              <a:t>8/8/2024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CE3F6B-7206-C261-8B0D-CBFA39DA8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0B4C-2C01-422C-B8CB-7F127D61F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988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34E606-DDD6-B980-9829-6C7E21B0B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6488113"/>
            <a:ext cx="5857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PT" dirty="0">
                <a:solidFill>
                  <a:srgbClr val="CCCCCC"/>
                </a:solidFill>
              </a:rPr>
              <a:t>MISAU: O nosso maior valor é a vida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B45B4A8-AB04-970C-E315-F75514ADA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0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E3A960-037F-7D02-3EFA-ABF5DD69D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847725"/>
            <a:ext cx="1320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PT" sz="1400" dirty="0"/>
              <a:t>MISAU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14548D-D96F-2F70-08EB-A8D4960F4B9F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B4E827-6C21-55A0-F354-63DCAED313C2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226120-9C4E-58CE-899B-9257B06428EB}"/>
              </a:ext>
            </a:extLst>
          </p:cNvPr>
          <p:cNvCxnSpPr/>
          <p:nvPr/>
        </p:nvCxnSpPr>
        <p:spPr>
          <a:xfrm>
            <a:off x="585788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E3DED6-18E1-1F2E-2BF0-4A5745C944E8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447800"/>
            <a:ext cx="5549900" cy="47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101" y="1447800"/>
            <a:ext cx="5549900" cy="47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D0DC038-31E7-91B5-0A7D-E9F294DD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7EAE-1E59-4730-8285-8FA2CCCF19A4}" type="datetime1">
              <a:rPr lang="en-US"/>
              <a:pPr>
                <a:defRPr/>
              </a:pPr>
              <a:t>8/8/2024</a:t>
            </a:fld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A452DADB-DAC5-7BEC-11BC-35D58E8DE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6C7F-71DF-4D13-AABF-FE9283E48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875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F4387F-6958-2549-5BD5-845E293A3582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3681EF-6311-2F43-BAEC-47884B84049E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DCBDDD-8D3B-4CFE-07C6-6FDD603BA8DF}"/>
              </a:ext>
            </a:extLst>
          </p:cNvPr>
          <p:cNvCxnSpPr/>
          <p:nvPr/>
        </p:nvCxnSpPr>
        <p:spPr>
          <a:xfrm>
            <a:off x="585788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65E614-55A5-057F-5D60-F8834D2BE0B5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6446D51-CC1A-161E-1C96-DDA48821C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6488113"/>
            <a:ext cx="5857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PT" dirty="0">
                <a:solidFill>
                  <a:srgbClr val="CCCCCC"/>
                </a:solidFill>
              </a:rPr>
              <a:t>MISAU: O nosso maior valor é a vida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79140D5-1885-583B-4D8B-C14F4AFFE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0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0EB8BE-A12C-B65E-4283-0615D55E2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847725"/>
            <a:ext cx="1320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PT" sz="1400" dirty="0"/>
              <a:t>MISAU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669" y="274638"/>
            <a:ext cx="846273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3AFF0B79-E999-AD76-9F33-0DC4F97A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400" y="6613525"/>
            <a:ext cx="2159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B9173-5F29-4FFD-858F-9A9E4E45C23F}" type="datetime1">
              <a:rPr lang="en-US"/>
              <a:pPr>
                <a:defRPr/>
              </a:pPr>
              <a:t>8/8/2024</a:t>
            </a:fld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CE2F6F85-B120-5F39-4C1E-86E8FAFD8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1CFB-3EF9-4847-886D-C3E10D09D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154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DD9217-14E1-220D-8535-05CCA97C153F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5EC8BE-8F65-AAEC-53F3-50A218EE83ED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3AB730-6364-2238-C91A-F86535372908}"/>
              </a:ext>
            </a:extLst>
          </p:cNvPr>
          <p:cNvCxnSpPr/>
          <p:nvPr/>
        </p:nvCxnSpPr>
        <p:spPr>
          <a:xfrm>
            <a:off x="585788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0367DC-37A6-8749-D9A5-443D6A1B4145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9C3A0E2-37EE-BB60-8121-C16926CF5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6488113"/>
            <a:ext cx="5857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PT" dirty="0">
                <a:solidFill>
                  <a:srgbClr val="CCCCCC"/>
                </a:solidFill>
              </a:rPr>
              <a:t>MISAU: O nosso maior valor é a vida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15D8165-56B4-F25B-14E7-A2201548C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0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30DF27-9F43-5507-94A8-F47E4CAD5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847725"/>
            <a:ext cx="1320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PT" sz="1400" dirty="0"/>
              <a:t>MISAU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E8032159-5B5F-D573-3A43-DF11BD64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400" y="6613525"/>
            <a:ext cx="2159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953AE-5401-4F00-BF9E-2304C3496FCE}" type="datetime1">
              <a:rPr lang="en-US"/>
              <a:pPr>
                <a:defRPr/>
              </a:pPr>
              <a:t>8/8/2024</a:t>
            </a:fld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22279A5-16BD-1984-1577-7DF24244B0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63F0-A0FC-4861-AF0B-BB1CAF282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700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199F5F-DC94-BE00-08C9-EE1AFBA591E6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8299E3-5B7C-B141-431F-A47D4C12194F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9E7D3F-B6BA-8848-70BD-C5502637AEC1}"/>
              </a:ext>
            </a:extLst>
          </p:cNvPr>
          <p:cNvCxnSpPr/>
          <p:nvPr/>
        </p:nvCxnSpPr>
        <p:spPr>
          <a:xfrm>
            <a:off x="585788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7D6D88-2F69-EE1B-90CA-C720F1606BB1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B1A21B-A4EC-A7F8-50F7-9F2E15083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3" y="6488113"/>
            <a:ext cx="5856287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PT" dirty="0">
                <a:solidFill>
                  <a:srgbClr val="CCCCCC"/>
                </a:solidFill>
              </a:rPr>
              <a:t>MISAU: O nosso maior valor é a vida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E5C3EF8-9A5E-1040-84B4-94541F358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0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64C9A5-FD9C-E35B-FCDE-10D15D4CB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847725"/>
            <a:ext cx="1320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PT" sz="1400" dirty="0"/>
              <a:t>MISAU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4EADE5B-CB38-5D3B-91A7-411B24F5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400" y="6597650"/>
            <a:ext cx="21590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2975-EC64-4B66-A826-C7DE9FCB4CDC}" type="datetime1">
              <a:rPr lang="en-US"/>
              <a:pPr>
                <a:defRPr/>
              </a:pPr>
              <a:t>8/8/2024</a:t>
            </a:fld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AD32041-E3F0-01E5-3981-65C3FD088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3058-B0C0-4E27-A215-1B6FDDBB1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70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2D9E-31D1-88CC-76B2-7B617B7F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0E00A-607E-E510-9B8A-AB21840DA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6BA50-0366-C31F-21B2-92F2CB36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703F-7DDE-4C0C-A5CA-C230EF3CABFD}" type="datetimeFigureOut">
              <a:rPr lang="pt-PT" smtClean="0"/>
              <a:t>08/08/2024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4E8A4-F8DC-E7B8-AED5-0620110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4DC5C-3065-8713-AC04-7B6C5B40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FD04-465C-43E4-9E81-794221CE36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494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16B799-882A-EB97-897E-5CF2BA4F0DB3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4D958C-E30C-6752-FADD-BC9FA80F4BC3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5E3E4A-CC5C-CE58-4FBA-AA0A68080F80}"/>
              </a:ext>
            </a:extLst>
          </p:cNvPr>
          <p:cNvCxnSpPr/>
          <p:nvPr/>
        </p:nvCxnSpPr>
        <p:spPr>
          <a:xfrm>
            <a:off x="585788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9A136E-9A8D-8CF9-0649-7E1C7F8513C8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A9053A3-9638-04CB-EDEE-C8C342B6F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6415088"/>
            <a:ext cx="5857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PT" dirty="0">
                <a:solidFill>
                  <a:srgbClr val="CCCCCC"/>
                </a:solidFill>
              </a:rPr>
              <a:t>MISAU: O nosso maior valor é a vida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38392EE0-B0B6-858E-8F0E-73DF1A93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813" y="6600825"/>
            <a:ext cx="2033587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08EA-8819-4D5F-9FE4-6A84B8BCF37A}" type="datetime1">
              <a:rPr lang="en-US"/>
              <a:pPr>
                <a:defRPr/>
              </a:pPr>
              <a:t>8/8/2024</a:t>
            </a:fld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11C8411-4D75-1DF4-90B1-25BE4FB42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64C1-CC6F-4F27-98C5-6B3D21C73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843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53677C-42FF-ACFD-2C4C-D15E08E63D22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5BE38A-3371-9B13-E9A1-BEC4C24870BB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9AFECF-A4CC-C372-A39E-8EF77973AAD0}"/>
              </a:ext>
            </a:extLst>
          </p:cNvPr>
          <p:cNvCxnSpPr/>
          <p:nvPr/>
        </p:nvCxnSpPr>
        <p:spPr>
          <a:xfrm>
            <a:off x="585788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252A4D-2F43-2FA5-DFF6-48947FE448FA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7E498B-D8DA-0CFE-0007-DB6A42F6D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6378575"/>
            <a:ext cx="585787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PT" dirty="0">
                <a:solidFill>
                  <a:srgbClr val="CCCCCC"/>
                </a:solidFill>
              </a:rPr>
              <a:t>MISAU: O nosso maior valor é a vida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5835C2BF-C006-D2BA-5AF8-499F8F56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B77B-0525-47FF-B43B-A97149CCE8D1}" type="datetime1">
              <a:rPr lang="en-US"/>
              <a:pPr>
                <a:defRPr/>
              </a:pPr>
              <a:t>8/8/2024</a:t>
            </a:fld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824EF0F-6D94-1125-8905-5C4B9C5DD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9B995-BEDD-4BAD-95B1-B04FCFFDA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695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B13DA1-AB00-5752-CC67-E3575DEA6828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C8B7FD-670F-DD70-99A5-BA174EC18BB8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79B111-566C-E8FF-028E-D1AAFBEE653F}"/>
              </a:ext>
            </a:extLst>
          </p:cNvPr>
          <p:cNvCxnSpPr/>
          <p:nvPr/>
        </p:nvCxnSpPr>
        <p:spPr>
          <a:xfrm>
            <a:off x="585788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AA4509-898E-F776-40B6-71A95017F722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9CC26AD2-4754-D230-0A85-E364BC532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0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1F7CAA-4575-3EE8-9986-C760A669C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847725"/>
            <a:ext cx="1320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PT" sz="1400" dirty="0"/>
              <a:t>MISAU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DDD614-72D5-EFFA-C3A1-60AA6DFD0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6378575"/>
            <a:ext cx="585787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PT" dirty="0">
                <a:solidFill>
                  <a:srgbClr val="CCCCCC"/>
                </a:solidFill>
              </a:rPr>
              <a:t>MISAU: O nosso maior valor é a vida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9F93527-D868-E165-16DD-431A7D53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7318-CA97-47CC-8F1F-BEC3320753E7}" type="datetime1">
              <a:rPr lang="en-US"/>
              <a:pPr>
                <a:defRPr/>
              </a:pPr>
              <a:t>8/8/2024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CF2CC9-582F-14BF-4C2D-C1DA411E1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415B-7FBA-4E9B-A598-9E13CF962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38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AF4F17-0867-6702-77B6-CF9A0C8F8635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64D113-F123-4B42-A831-C981B7FACA7C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D8650D-D7D6-E0FD-6084-89A7027E002D}"/>
              </a:ext>
            </a:extLst>
          </p:cNvPr>
          <p:cNvCxnSpPr/>
          <p:nvPr/>
        </p:nvCxnSpPr>
        <p:spPr>
          <a:xfrm>
            <a:off x="585788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652ADE-A8EC-E12B-2982-F4362C8D2F14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7F60E9-9A12-D13D-25D4-9D65E7F6B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6378575"/>
            <a:ext cx="585787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PT" dirty="0">
                <a:solidFill>
                  <a:srgbClr val="CCCCCC"/>
                </a:solidFill>
              </a:rPr>
              <a:t>MISAU: O nosso maior valor é a vida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5752" y="95250"/>
            <a:ext cx="2889249" cy="6457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95250"/>
            <a:ext cx="8464551" cy="6457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7D2F195-BE7E-79EC-46CB-02343FCB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5291-B66A-4711-AE07-E592D98BB4CF}" type="datetime1">
              <a:rPr lang="en-US"/>
              <a:pPr>
                <a:defRPr/>
              </a:pPr>
              <a:t>8/8/2024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161BFBA-2805-51DD-6896-325CC3599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7F29-505B-445B-8E28-6583ACEB7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930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DF04EF-E62F-04A6-E03B-32E34A42B7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2288" y="1154113"/>
            <a:ext cx="5353050" cy="51355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None/>
              <a:defRPr/>
            </a:pPr>
            <a:endParaRPr lang="af-ZA" sz="100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86CDD4-2FC9-8562-33CA-FAAF5A4F6428}"/>
              </a:ext>
            </a:extLst>
          </p:cNvPr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B5C860-135E-E751-9336-91F8CBDDB0FA}"/>
              </a:ext>
            </a:extLst>
          </p:cNvPr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8CB71E-8485-C364-0055-8E1F9F2277D1}"/>
              </a:ext>
            </a:extLst>
          </p:cNvPr>
          <p:cNvCxnSpPr/>
          <p:nvPr/>
        </p:nvCxnSpPr>
        <p:spPr>
          <a:xfrm>
            <a:off x="585788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AABCAA-A5B3-3080-89ED-D2022D7A82A0}"/>
              </a:ext>
            </a:extLst>
          </p:cNvPr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B58EBC-1241-0030-4FA5-2F66AE4C5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6391275"/>
            <a:ext cx="585787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PT" dirty="0">
                <a:solidFill>
                  <a:srgbClr val="CCCCCC"/>
                </a:solidFill>
              </a:rPr>
              <a:t>MISAU: O nosso maior valor é a vida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99456" y="1152144"/>
            <a:ext cx="4677088" cy="5138928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/>
            </a:lvl2pPr>
            <a:lvl3pPr>
              <a:buNone/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864085" y="1152144"/>
            <a:ext cx="4803659" cy="501316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199456" y="256032"/>
            <a:ext cx="10456096" cy="521208"/>
          </a:xfrm>
          <a:solidFill>
            <a:srgbClr val="FFFFFF"/>
          </a:solidFill>
        </p:spPr>
        <p:txBody>
          <a:bodyPr anchor="b"/>
          <a:lstStyle>
            <a:lvl1pPr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059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17724-FE03-42FE-C9F8-D9BD973B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6501-1291-4630-81A6-48AA755F6920}" type="datetime1">
              <a:rPr lang="pt-PT"/>
              <a:pPr>
                <a:defRPr/>
              </a:pPr>
              <a:t>08/08/2024</a:t>
            </a:fld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0C179-8623-64E5-B59F-7A1E54EA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0F52A-5012-2131-3EDD-704CE9B2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3901A-7035-4718-BC71-3140DC224A1C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804944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C22E7-7EC2-3A93-67F7-921AF115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6D9A2-1693-4802-AC7C-1B5C47B5860F}" type="datetime1">
              <a:rPr lang="pt-PT"/>
              <a:pPr>
                <a:defRPr/>
              </a:pPr>
              <a:t>08/08/2024</a:t>
            </a:fld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EDDF6-3AE2-633E-8A90-44C029D1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19D80-E7FF-19A0-D347-EB1CF342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AD7B-0643-49A4-834F-F9C2A648B0E6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39535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0BA24-3BBB-17E2-EFF7-BC9A6B15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0C6C-E11E-4ED6-ACBB-6EAB637F979B}" type="datetime1">
              <a:rPr lang="pt-PT"/>
              <a:pPr>
                <a:defRPr/>
              </a:pPr>
              <a:t>08/08/2024</a:t>
            </a:fld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BF846-23D8-538B-3B6F-B5F8B4A2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EE5B0-7597-0E4E-40DA-6597D548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85D6-8874-4B15-965F-EF98DE67333B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147659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D7E8D2-1963-E795-50B4-442E751D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819D-3E2F-4D9A-B69E-D39A83EF7A5E}" type="datetime1">
              <a:rPr lang="pt-PT"/>
              <a:pPr>
                <a:defRPr/>
              </a:pPr>
              <a:t>08/08/2024</a:t>
            </a:fld>
            <a:endParaRPr lang="pt-PT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7B545E-D504-DB18-5774-29D108B2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F4EFA-8D26-B74C-A1F4-68A70195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5FC5-96B5-4FA8-97C6-2C53E0BF1ABF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57920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55723B-EA9D-283A-F6A2-64A09C38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7B77-5552-4266-A25C-E543B3284A95}" type="datetime1">
              <a:rPr lang="pt-PT"/>
              <a:pPr>
                <a:defRPr/>
              </a:pPr>
              <a:t>08/08/2024</a:t>
            </a:fld>
            <a:endParaRPr lang="pt-PT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C4DD14-924F-8602-DA02-A04BFDD0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A851C1-6E22-1A82-6C51-42629865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B62C2-5D9B-47D4-8F21-029983CB813E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82001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24633-7F56-E760-3FF6-E70C9622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E6745-2039-DE9F-2D04-8AD60C2B3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35AFE-94E4-9EF4-F04C-B3427AEB0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CE931-6DBA-2887-A6BF-90B3E302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703F-7DDE-4C0C-A5CA-C230EF3CABFD}" type="datetimeFigureOut">
              <a:rPr lang="pt-PT" smtClean="0"/>
              <a:t>08/08/2024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B80EB-534F-BB7B-ECD6-242F451B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63D56-99A2-A344-F1C5-0B75D24D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FD04-465C-43E4-9E81-794221CE36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5556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5B91DF4-0337-0271-F004-602B5E91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2F784-1785-4E5C-905E-05BE9562D7F0}" type="datetime1">
              <a:rPr lang="pt-PT"/>
              <a:pPr>
                <a:defRPr/>
              </a:pPr>
              <a:t>08/08/2024</a:t>
            </a:fld>
            <a:endParaRPr lang="pt-PT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CE0C6B-DECD-069A-A82A-EEB998E9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9EFDA0-FE16-6722-E4A7-5EEA0DE1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3121D-B86A-45A4-A6BD-052FFA2ECE9F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846411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FD0C2A-4298-2B45-140A-93755991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80C5-0B57-47E8-9118-2AFA7D6BFF43}" type="datetime1">
              <a:rPr lang="pt-PT"/>
              <a:pPr>
                <a:defRPr/>
              </a:pPr>
              <a:t>08/08/2024</a:t>
            </a:fld>
            <a:endParaRPr lang="pt-PT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9E1D59-39FF-8779-0277-1B65001E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69938B4-AED9-79C5-5C97-50B1842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181FE-9914-487F-B29B-184B9F805482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58356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582B97-F22F-2C1A-16F3-33AE3B1F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9949-465A-4E90-81E7-927668160426}" type="datetime1">
              <a:rPr lang="pt-PT"/>
              <a:pPr>
                <a:defRPr/>
              </a:pPr>
              <a:t>08/08/2024</a:t>
            </a:fld>
            <a:endParaRPr lang="pt-PT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BE60C9-2B20-3A4F-EB4D-79D81395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EFE53F-85D0-7DA6-A268-82B4D75A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2AC6-D5FF-46B9-9987-50D725A59FEF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408805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1975D8-5518-3805-8FF3-063CCFDD8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0BA1-DFC5-4AC8-8D35-7AEF3187274A}" type="datetime1">
              <a:rPr lang="pt-PT"/>
              <a:pPr>
                <a:defRPr/>
              </a:pPr>
              <a:t>08/08/2024</a:t>
            </a:fld>
            <a:endParaRPr lang="pt-PT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F50359-52E8-3E73-05F3-9934DF26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5F6685-35FD-95D4-7DE4-A69CDCDC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FC84-12F6-455A-94FA-97BE86A591E1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80552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3FDBB-ACEC-578C-8D75-60C55AEE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8A82B-C8B9-4DB2-A976-C38446E92515}" type="datetime1">
              <a:rPr lang="pt-PT"/>
              <a:pPr>
                <a:defRPr/>
              </a:pPr>
              <a:t>08/08/2024</a:t>
            </a:fld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AC9C1-3BD3-1FA3-D4E3-DD8B8EE3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ED737-292F-1871-5484-08D3FA50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2D48-DFC6-4136-883A-E825A80CE818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121747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91449-AFD8-D13C-6A82-204CCF01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50D7-FFB7-44E4-919A-53AE1B7E8A54}" type="datetime1">
              <a:rPr lang="pt-PT"/>
              <a:pPr>
                <a:defRPr/>
              </a:pPr>
              <a:t>08/08/2024</a:t>
            </a:fld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8837D-B81E-EF1E-492E-B9112FD2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57A6D-CC7D-F170-B41D-530598E2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B414-7356-4386-9840-3E75F91E280B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67671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438F-D8B9-E5C4-1B20-3B112565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567F9-6369-F245-2685-29AAB3187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C3F16-A709-1AFE-7704-DE7AB96F0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05787-F185-D01A-7C9A-3D9B109C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E0B09-6A42-88F9-EAB0-653F053F1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36517B-9A0C-28AB-FE8E-B9C1EF7F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703F-7DDE-4C0C-A5CA-C230EF3CABFD}" type="datetimeFigureOut">
              <a:rPr lang="pt-PT" smtClean="0"/>
              <a:t>08/08/2024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FF809-B725-38D9-F99B-7DAAE357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0BBCB-9213-783B-89BD-49BA1E37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FD04-465C-43E4-9E81-794221CE36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047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0287-FC45-6EC5-60C6-3C93E7EF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A5E0A-C85D-0475-888E-1D0D41E0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703F-7DDE-4C0C-A5CA-C230EF3CABFD}" type="datetimeFigureOut">
              <a:rPr lang="pt-PT" smtClean="0"/>
              <a:t>08/08/2024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6E671-2A26-187D-E5C1-8DE7C914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E80F2-44B6-44FF-419B-7306C4B8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FD04-465C-43E4-9E81-794221CE36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165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3366C-4949-942E-7E6A-F4403D74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703F-7DDE-4C0C-A5CA-C230EF3CABFD}" type="datetimeFigureOut">
              <a:rPr lang="pt-PT" smtClean="0"/>
              <a:t>08/08/2024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D826C-5E6C-E032-6B52-43AABEA8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E4608-D2BF-4FD8-628A-0893938E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FD04-465C-43E4-9E81-794221CE36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88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B4CA-1DFC-72CD-BF1F-4CA2651F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6C8EE-4730-D316-7378-0AD7705CB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10FF5-0B28-EE98-C05B-5BB8265CE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B4376-C7E4-BDE2-BC73-FD70E954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703F-7DDE-4C0C-A5CA-C230EF3CABFD}" type="datetimeFigureOut">
              <a:rPr lang="pt-PT" smtClean="0"/>
              <a:t>08/08/2024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BC058-A578-66ED-5EB9-D065CABFF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077DF-0A63-9C95-116E-9FF0A77C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FD04-465C-43E4-9E81-794221CE36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933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A735-2835-0FC9-7BFD-1C80D905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E9F4A-32C8-6D14-904C-6E4603880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D1C4D-BEDC-7C3A-1710-2EEFD1468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3E16C-936B-5C23-BFF0-B997CE33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703F-7DDE-4C0C-A5CA-C230EF3CABFD}" type="datetimeFigureOut">
              <a:rPr lang="pt-PT" smtClean="0"/>
              <a:t>08/08/2024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5094F-9AB2-667A-D502-96850C020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D5BAF-F7D5-A3B9-8B32-1C847ED9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FD04-465C-43E4-9E81-794221CE36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127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ABFDC-2D21-2D4D-0FE4-A6A9DA9A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51138-3755-BB90-B6A8-FBA461A9E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0E649-6E22-07D1-FB5D-12517F05A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703F-7DDE-4C0C-A5CA-C230EF3CABFD}" type="datetimeFigureOut">
              <a:rPr lang="pt-PT" smtClean="0"/>
              <a:t>08/08/2024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64B56-C67A-9EA6-57BA-984CFDB9B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E6D5D-9AEB-3039-A0AC-F22046288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FD04-465C-43E4-9E81-794221CE363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340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F96AE62-4B30-4771-B5A1-3B8A56539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54403" y="95251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78459A6-BE65-4891-8E4E-BC6FA04ABB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1447802"/>
            <a:ext cx="1130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0" name="Rectangle 46">
            <a:extLst>
              <a:ext uri="{FF2B5EF4-FFF2-40B4-BE49-F238E27FC236}">
                <a16:creationId xmlns:a16="http://schemas.microsoft.com/office/drawing/2014/main" id="{21306101-C763-4EFC-B67A-25B9A789AA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1" y="6613549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1" name="Rectangle 47">
            <a:extLst>
              <a:ext uri="{FF2B5EF4-FFF2-40B4-BE49-F238E27FC236}">
                <a16:creationId xmlns:a16="http://schemas.microsoft.com/office/drawing/2014/main" id="{91224F34-35A4-4CF3-9F6A-4905C707CA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3" y="6613549"/>
            <a:ext cx="3860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2" name="Rectangle 48">
            <a:extLst>
              <a:ext uri="{FF2B5EF4-FFF2-40B4-BE49-F238E27FC236}">
                <a16:creationId xmlns:a16="http://schemas.microsoft.com/office/drawing/2014/main" id="{2A0C0CC1-B478-48EE-A17F-AC07DE3B6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32901" y="6613549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2A8433-0D58-4C72-AEBF-010B25318385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09581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17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anose="020B0604020202020204" pitchFamily="34" charset="0"/>
        </a:defRPr>
      </a:lvl6pPr>
      <a:lvl7pPr marL="91435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anose="020B0604020202020204" pitchFamily="34" charset="0"/>
        </a:defRPr>
      </a:lvl7pPr>
      <a:lvl8pPr marL="137152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anose="020B0604020202020204" pitchFamily="34" charset="0"/>
        </a:defRPr>
      </a:lvl8pPr>
      <a:lvl9pPr marL="182870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 sz="2401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10" indent="-285736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2937" indent="-228588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 sz="2401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113" indent="-228588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289" indent="-228588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465" indent="-228588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6pPr>
      <a:lvl7pPr marL="2971640" indent="-228588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7pPr>
      <a:lvl8pPr marL="3428815" indent="-228588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8pPr>
      <a:lvl9pPr marL="3885992" indent="-228588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6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8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8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3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00E3A0-8793-74A2-4D13-E7F41977D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5073FE-8EED-0FC8-B55B-6EB9CE8C9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1130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0" name="Rectangle 46">
            <a:extLst>
              <a:ext uri="{FF2B5EF4-FFF2-40B4-BE49-F238E27FC236}">
                <a16:creationId xmlns:a16="http://schemas.microsoft.com/office/drawing/2014/main" id="{F3CE61BE-5297-B79B-48DB-F2E8E4E4D0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613525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73ADBF-249C-4C03-A9E3-D26BE830D048}" type="datetime1">
              <a:rPr lang="en-US"/>
              <a:pPr>
                <a:defRPr/>
              </a:pPr>
              <a:t>8/8/2024</a:t>
            </a:fld>
            <a:endParaRPr lang="en-US"/>
          </a:p>
        </p:txBody>
      </p:sp>
      <p:sp>
        <p:nvSpPr>
          <p:cNvPr id="1071" name="Rectangle 47">
            <a:extLst>
              <a:ext uri="{FF2B5EF4-FFF2-40B4-BE49-F238E27FC236}">
                <a16:creationId xmlns:a16="http://schemas.microsoft.com/office/drawing/2014/main" id="{371374BF-6B85-BE30-2BE5-A8EA12A64D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13525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2" name="Rectangle 48">
            <a:extLst>
              <a:ext uri="{FF2B5EF4-FFF2-40B4-BE49-F238E27FC236}">
                <a16:creationId xmlns:a16="http://schemas.microsoft.com/office/drawing/2014/main" id="{A0F4E1F2-0498-AAC9-979B-61E799613C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32900" y="6613525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372F26-DD46-485A-95E9-FF6B49E13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32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  <a:ea typeface="MS PGothic" panose="020B0600070205080204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  <a:ea typeface="MS PGothic" panose="020B0600070205080204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  <a:ea typeface="MS PGothic" panose="020B0600070205080204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  <a:ea typeface="MS PGothic" panose="020B0600070205080204" pitchFamily="34" charset="-128"/>
          <a:cs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499F823-67A3-4F86-0886-338FDFE637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title style</a:t>
            </a:r>
            <a:endParaRPr lang="pt-PT" altLang="pt-P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BD99A24-72A0-CFAF-EA47-6153D50615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text styles</a:t>
            </a:r>
          </a:p>
          <a:p>
            <a:pPr lvl="1"/>
            <a:r>
              <a:rPr lang="en-US" altLang="pt-PT"/>
              <a:t>Second level</a:t>
            </a:r>
          </a:p>
          <a:p>
            <a:pPr lvl="2"/>
            <a:r>
              <a:rPr lang="en-US" altLang="pt-PT"/>
              <a:t>Third level</a:t>
            </a:r>
          </a:p>
          <a:p>
            <a:pPr lvl="3"/>
            <a:r>
              <a:rPr lang="en-US" altLang="pt-PT"/>
              <a:t>Fourth level</a:t>
            </a:r>
          </a:p>
          <a:p>
            <a:pPr lvl="4"/>
            <a:r>
              <a:rPr lang="en-US" altLang="pt-PT"/>
              <a:t>Fifth level</a:t>
            </a:r>
            <a:endParaRPr lang="pt-PT" alt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9585D-745E-98EB-ED93-FAD0ED00D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7AE5C3-B0D1-4146-A276-A9D89ABFC5D2}" type="datetime1">
              <a:rPr lang="pt-PT"/>
              <a:pPr>
                <a:defRPr/>
              </a:pPr>
              <a:t>08/08/2024</a:t>
            </a:fld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699BE-2B98-8D5F-7333-DE0CAA920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91405-58EB-7CB1-4C51-718B9E8B6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8B5F6E-9128-428B-ABCA-6C07C100407E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06952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Número do Diapositivo 6">
            <a:extLst>
              <a:ext uri="{FF2B5EF4-FFF2-40B4-BE49-F238E27FC236}">
                <a16:creationId xmlns:a16="http://schemas.microsoft.com/office/drawing/2014/main" id="{29A4274C-59BE-3A0F-33CC-4CA3A0234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1F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C1FC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6C1F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6C1F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6C1F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C1F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C1F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C1F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C1F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694BD9-98B2-4601-A96C-47036CC0743B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4EDB41A6-B96A-5BC9-A247-C14C1696D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8925"/>
            <a:ext cx="152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0530D84D-18DD-3A9C-D02F-42AE900E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659" y="3500427"/>
            <a:ext cx="10902807" cy="9769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 Gestão Financeira - Receitas do Sector da Saúde</a:t>
            </a:r>
            <a:endParaRPr kumimoji="0" lang="pt-PT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9FBF5-7E2F-C668-93BD-06789286049A}"/>
              </a:ext>
            </a:extLst>
          </p:cNvPr>
          <p:cNvSpPr txBox="1"/>
          <p:nvPr/>
        </p:nvSpPr>
        <p:spPr>
          <a:xfrm>
            <a:off x="2360816" y="1517650"/>
            <a:ext cx="812984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REPÚBLICA DE MOÇAMBIQUE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MINISTÉRIO DA SAÚDE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</a:t>
            </a:r>
            <a:r>
              <a:rPr lang="pt-PT" sz="2000" b="1" dirty="0">
                <a:solidFill>
                  <a:srgbClr val="000000"/>
                </a:solidFill>
                <a:latin typeface="Arial"/>
              </a:rPr>
              <a:t>ÇÃ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 DE ADMINISTRA</a:t>
            </a:r>
            <a:r>
              <a:rPr lang="pt-PT" sz="2000" b="1" dirty="0">
                <a:solidFill>
                  <a:srgbClr val="000000"/>
                </a:solidFill>
                <a:latin typeface="Arial"/>
              </a:rPr>
              <a:t>Ç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ÃO E FINAN</a:t>
            </a:r>
            <a:r>
              <a:rPr lang="pt-PT" sz="2000" b="1" dirty="0">
                <a:solidFill>
                  <a:srgbClr val="000000"/>
                </a:solidFill>
                <a:latin typeface="Arial"/>
              </a:rPr>
              <a:t>Ç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8874-B0E1-9AD1-8B16-E7B2951D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60" y="1864659"/>
            <a:ext cx="11240520" cy="3989294"/>
          </a:xfrm>
        </p:spPr>
        <p:txBody>
          <a:bodyPr/>
          <a:lstStyle/>
          <a:p>
            <a:pPr marL="571518" indent="-457200" algn="just">
              <a:buFont typeface="Wingdings" panose="05000000000000000000" pitchFamily="2" charset="2"/>
              <a:buChar char="q"/>
              <a:defRPr/>
            </a:pPr>
            <a:r>
              <a:rPr lang="pt-PT" altLang="en-US" sz="2800" b="1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Receitas Consignadas </a:t>
            </a:r>
            <a:r>
              <a:rPr lang="pt-PT" alt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é a receita pública proveniente de tributos, impostos, taxas ou contribuições especiais, estabelecida em dispositivo legal que a vincula na totalidade, ou em parte, a um ou mais objectivos específicos.</a:t>
            </a:r>
          </a:p>
          <a:p>
            <a:pPr marL="1371549" lvl="3" indent="0" algn="just">
              <a:buNone/>
              <a:defRPr/>
            </a:pPr>
            <a:r>
              <a:rPr lang="pt-PT" alt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Ex: </a:t>
            </a:r>
          </a:p>
          <a:p>
            <a:pPr marL="1714449" lvl="3" indent="-342900" algn="just">
              <a:buFont typeface="Courier New" panose="02070309020205020404" pitchFamily="49" charset="0"/>
              <a:buChar char="o"/>
              <a:defRPr/>
            </a:pPr>
            <a:r>
              <a:rPr lang="pt-PT" alt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Assistência Médica e Medicamentosa;</a:t>
            </a:r>
          </a:p>
          <a:p>
            <a:pPr marL="1714449" lvl="3" indent="-342900" algn="just">
              <a:buFont typeface="Courier New" panose="02070309020205020404" pitchFamily="49" charset="0"/>
              <a:buChar char="o"/>
              <a:defRPr/>
            </a:pPr>
            <a:r>
              <a:rPr lang="pt-PT" alt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Internamento;</a:t>
            </a:r>
          </a:p>
          <a:p>
            <a:pPr marL="1714449" lvl="3" indent="-342900" algn="just">
              <a:buFont typeface="Courier New" panose="02070309020205020404" pitchFamily="49" charset="0"/>
              <a:buChar char="o"/>
              <a:defRPr/>
            </a:pPr>
            <a:r>
              <a:rPr lang="pt-PT" alt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Talonários.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4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Divulgar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Procedimentos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para a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Previsão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Inscrição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Gestão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das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Receitas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do Sector;</a:t>
            </a:r>
            <a:endParaRPr lang="en-US" sz="2200" dirty="0">
              <a:latin typeface="Gill Sans MT" panose="020B0502020104020203" pitchFamily="34" charset="0"/>
              <a:ea typeface="Verdana" pitchFamily="34" charset="0"/>
              <a:cs typeface="Verdana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Potenciar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Orçamento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do Sector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através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das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Receitas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Públicas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Arrecadadas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pelas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Instituições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Subordinadas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e/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ou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Tuteladas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;</a:t>
            </a:r>
            <a:endParaRPr lang="en-US" sz="2200" dirty="0">
              <a:latin typeface="Gill Sans MT" panose="020B0502020104020203" pitchFamily="34" charset="0"/>
              <a:ea typeface="Verdana" pitchFamily="34" charset="0"/>
              <a:cs typeface="Verdana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t-PT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Orientar as Institui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ções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nível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Central e Provincial no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processo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Previsão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das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Receitas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Reprogramação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Inscrição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junto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às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áreas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fiscais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Requisição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pedidos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desembolso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) 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utilização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correcta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dos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fundos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  <a:endParaRPr lang="pt-PT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8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800" dirty="0">
                <a:latin typeface="Gill Sans MT" panose="020B0502020104020203" pitchFamily="34" charset="0"/>
              </a:rPr>
              <a:t> </a:t>
            </a:r>
            <a:endParaRPr lang="pt-PT" sz="2800" dirty="0">
              <a:latin typeface="Gill Sans MT" panose="020B0502020104020203" pitchFamily="34" charset="0"/>
            </a:endParaRPr>
          </a:p>
          <a:p>
            <a:pPr marL="609600" indent="-609600" algn="just"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9F4EF49-95AE-3AE1-D2A7-06852CA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80" y="354563"/>
            <a:ext cx="9178594" cy="8864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r>
              <a:rPr lang="en-GB" sz="2800" b="1" dirty="0" err="1">
                <a:solidFill>
                  <a:schemeClr val="bg1"/>
                </a:solidFill>
              </a:rPr>
              <a:t>Tipos</a:t>
            </a:r>
            <a:r>
              <a:rPr lang="en-GB" sz="2800" b="1" dirty="0">
                <a:solidFill>
                  <a:schemeClr val="bg1"/>
                </a:solidFill>
              </a:rPr>
              <a:t> de </a:t>
            </a:r>
            <a:r>
              <a:rPr lang="en-GB" sz="2800" b="1" dirty="0" err="1">
                <a:solidFill>
                  <a:schemeClr val="bg1"/>
                </a:solidFill>
              </a:rPr>
              <a:t>Receitas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Geradas</a:t>
            </a:r>
            <a:r>
              <a:rPr lang="en-GB" sz="2800" b="1" dirty="0">
                <a:solidFill>
                  <a:schemeClr val="bg1"/>
                </a:solidFill>
              </a:rPr>
              <a:t> no Sector </a:t>
            </a:r>
            <a:r>
              <a:rPr lang="pt-PT" sz="2800" b="1" dirty="0">
                <a:solidFill>
                  <a:srgbClr val="FF0000"/>
                </a:solidFill>
              </a:rPr>
              <a:t>(2/2)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272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8874-B0E1-9AD1-8B16-E7B2951D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60" y="1589313"/>
            <a:ext cx="11240520" cy="5160279"/>
          </a:xfrm>
        </p:spPr>
        <p:txBody>
          <a:bodyPr/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09600" indent="-609600" algn="just"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9F4EF49-95AE-3AE1-D2A7-06852CA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371" y="315686"/>
            <a:ext cx="9786257" cy="8624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r>
              <a:rPr lang="pt-BR" sz="2800" b="1" dirty="0">
                <a:solidFill>
                  <a:schemeClr val="bg1"/>
                </a:solidFill>
              </a:rPr>
              <a:t>Principais responsabilidades no processo de gestão das receitas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60" y="1255059"/>
            <a:ext cx="11112068" cy="54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8874-B0E1-9AD1-8B16-E7B2951D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60" y="1697721"/>
            <a:ext cx="11240520" cy="5160279"/>
          </a:xfrm>
        </p:spPr>
        <p:txBody>
          <a:bodyPr/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09600" indent="-609600" algn="just"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9F4EF49-95AE-3AE1-D2A7-06852CA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323" y="1"/>
            <a:ext cx="9924757" cy="5682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r>
              <a:rPr lang="pt-BR" altLang="pt-PT" sz="2800" b="1" dirty="0">
                <a:solidFill>
                  <a:schemeClr val="bg1"/>
                </a:solidFill>
              </a:rPr>
              <a:t>Modelo B</a:t>
            </a:r>
            <a:endParaRPr lang="pt-MZ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206" y="613058"/>
            <a:ext cx="4638198" cy="5946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04" y="613057"/>
            <a:ext cx="5034618" cy="59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8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8874-B0E1-9AD1-8B16-E7B2951D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60" y="1589313"/>
            <a:ext cx="11240520" cy="5160279"/>
          </a:xfrm>
        </p:spPr>
        <p:txBody>
          <a:bodyPr/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09600" indent="-609600" algn="just"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9F4EF49-95AE-3AE1-D2A7-06852CA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406" y="17931"/>
            <a:ext cx="9923674" cy="6902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r>
              <a:rPr lang="pt-BR" sz="2800" b="1" dirty="0">
                <a:solidFill>
                  <a:schemeClr val="bg1"/>
                </a:solidFill>
              </a:rPr>
              <a:t>Preenchimento do Modelo B</a:t>
            </a:r>
            <a:endParaRPr lang="pt-MZ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27F76-7E3F-AD78-5E5C-A21BBD0FE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60" y="923365"/>
            <a:ext cx="11240520" cy="58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8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8874-B0E1-9AD1-8B16-E7B2951D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60" y="1589313"/>
            <a:ext cx="11240520" cy="5160279"/>
          </a:xfrm>
        </p:spPr>
        <p:txBody>
          <a:bodyPr/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09600" indent="-609600" algn="just"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9F4EF49-95AE-3AE1-D2A7-06852CA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406" y="17931"/>
            <a:ext cx="9786257" cy="5011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r>
              <a:rPr lang="pt-BR" sz="2800" b="1" dirty="0">
                <a:solidFill>
                  <a:schemeClr val="bg1"/>
                </a:solidFill>
              </a:rPr>
              <a:t>Recibo</a:t>
            </a:r>
            <a:endParaRPr lang="pt-MZ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9B7B1D-240D-3BDF-55FB-F6D46C81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18" y="1192307"/>
            <a:ext cx="10703858" cy="55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89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8874-B0E1-9AD1-8B16-E7B2951D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60" y="1589313"/>
            <a:ext cx="11240520" cy="5160279"/>
          </a:xfrm>
        </p:spPr>
        <p:txBody>
          <a:bodyPr/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09600" indent="-609600" algn="just"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9F4EF49-95AE-3AE1-D2A7-06852CA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371" y="315687"/>
            <a:ext cx="9786257" cy="7600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r>
              <a:rPr lang="pt-BR" sz="3600" b="1" dirty="0">
                <a:solidFill>
                  <a:schemeClr val="bg1"/>
                </a:solidFill>
              </a:rPr>
              <a:t>Segregacão de Funcões no e-SISTAFE</a:t>
            </a:r>
            <a:r>
              <a:rPr lang="pt-BR" sz="2800" b="1" dirty="0">
                <a:solidFill>
                  <a:schemeClr val="bg1"/>
                </a:solidFill>
              </a:rPr>
              <a:t>                           </a:t>
            </a:r>
            <a:r>
              <a:rPr lang="pt-BR" b="1" dirty="0">
                <a:solidFill>
                  <a:schemeClr val="bg1"/>
                </a:solidFill>
              </a:rPr>
              <a:t>(as senhas são pessoais e intransmissíveis)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1A671-3E79-7BC7-9102-02D09B0DA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60" y="1178169"/>
            <a:ext cx="11240519" cy="557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6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8874-B0E1-9AD1-8B16-E7B2951D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60" y="1589313"/>
            <a:ext cx="11240520" cy="5160279"/>
          </a:xfrm>
        </p:spPr>
        <p:txBody>
          <a:bodyPr/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09600" indent="-609600" algn="just"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9F4EF49-95AE-3AE1-D2A7-06852CA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371" y="315687"/>
            <a:ext cx="9914709" cy="7600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r>
              <a:rPr lang="pt-BR" sz="3600" b="1" dirty="0">
                <a:solidFill>
                  <a:schemeClr val="bg1"/>
                </a:solidFill>
              </a:rPr>
              <a:t>Segregacão de Funcões no e-SISTAFE</a:t>
            </a:r>
            <a:r>
              <a:rPr lang="pt-BR" sz="2800" b="1" dirty="0">
                <a:solidFill>
                  <a:schemeClr val="bg1"/>
                </a:solidFill>
              </a:rPr>
              <a:t>                           </a:t>
            </a:r>
            <a:r>
              <a:rPr lang="pt-BR" b="1" dirty="0">
                <a:solidFill>
                  <a:schemeClr val="bg1"/>
                </a:solidFill>
              </a:rPr>
              <a:t>(as senhas são pessoais e intransmissíveis)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2CC1A-ACB1-7931-2493-8D1132A62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16" y="1201271"/>
            <a:ext cx="11240520" cy="55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2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D9E907-F848-5E00-AB99-F0317E2B6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MZ" dirty="0"/>
          </a:p>
        </p:txBody>
      </p:sp>
      <p:pic>
        <p:nvPicPr>
          <p:cNvPr id="4" name="Picture 1" descr="ponto-de-interrogação-12173975.jpg">
            <a:extLst>
              <a:ext uri="{FF2B5EF4-FFF2-40B4-BE49-F238E27FC236}">
                <a16:creationId xmlns:a16="http://schemas.microsoft.com/office/drawing/2014/main" id="{CC9FB244-44E7-1C08-88C9-0A456762A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"/>
          <a:stretch>
            <a:fillRect/>
          </a:stretch>
        </p:blipFill>
        <p:spPr bwMode="auto">
          <a:xfrm>
            <a:off x="4132166" y="1676399"/>
            <a:ext cx="36718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0DF3FB58-9416-A946-78D7-7E62FD18835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94560" y="95250"/>
            <a:ext cx="9692640" cy="11286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r>
              <a:rPr lang="pt-BR" sz="2800" b="1" dirty="0">
                <a:solidFill>
                  <a:schemeClr val="bg1"/>
                </a:solidFill>
              </a:rPr>
              <a:t>Perguntas </a:t>
            </a:r>
            <a:r>
              <a:rPr lang="pt-BR" sz="2800" b="1">
                <a:solidFill>
                  <a:schemeClr val="bg1"/>
                </a:solidFill>
              </a:rPr>
              <a:t>e Respostas</a:t>
            </a:r>
            <a:endParaRPr lang="pt-M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0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2"/>
          <p:cNvSpPr>
            <a:spLocks noGrp="1"/>
          </p:cNvSpPr>
          <p:nvPr>
            <p:ph type="body" idx="1"/>
          </p:nvPr>
        </p:nvSpPr>
        <p:spPr>
          <a:xfrm>
            <a:off x="1887612" y="3013994"/>
            <a:ext cx="9144000" cy="830011"/>
          </a:xfrm>
          <a:solidFill>
            <a:schemeClr val="accent2">
              <a:lumMod val="75000"/>
            </a:schemeClr>
          </a:solidFill>
          <a:ln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/>
          <a:lstStyle/>
          <a:p>
            <a:pPr algn="ctr" defTabSz="914377" eaLnBrk="1" hangingPunct="1">
              <a:defRPr/>
            </a:pPr>
            <a:endParaRPr lang="pt-PT" altLang="en-US" sz="36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ctr" defTabSz="914377" eaLnBrk="1" hangingPunct="1">
              <a:defRPr/>
            </a:pPr>
            <a:endParaRPr lang="pt-PT" altLang="en-US" sz="36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ctr" defTabSz="914377" eaLnBrk="1" hangingPunct="1">
              <a:defRPr/>
            </a:pPr>
            <a:endParaRPr lang="pt-PT" altLang="en-US" sz="36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ctr" defTabSz="914377" eaLnBrk="1" hangingPunct="1">
              <a:defRPr/>
            </a:pPr>
            <a:endParaRPr lang="pt-PT" altLang="en-US" sz="36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ctr" defTabSz="914377" eaLnBrk="1" hangingPunct="1">
              <a:defRPr/>
            </a:pPr>
            <a:r>
              <a:rPr lang="pt-PT" altLang="en-US" sz="3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Obrigado</a:t>
            </a:r>
            <a:r>
              <a:rPr lang="pt-PT" altLang="en-US" sz="3200" b="1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+mn-cs"/>
              </a:rPr>
              <a:t>!</a:t>
            </a:r>
          </a:p>
        </p:txBody>
      </p:sp>
      <p:sp>
        <p:nvSpPr>
          <p:cNvPr id="49155" name="Date Placeholder 3"/>
          <p:cNvSpPr txBox="1">
            <a:spLocks noGrp="1"/>
          </p:cNvSpPr>
          <p:nvPr>
            <p:ph type="dt" sz="half" idx="2"/>
          </p:nvPr>
        </p:nvSpPr>
        <p:spPr bwMode="auto">
          <a:xfrm>
            <a:off x="787400" y="6562727"/>
            <a:ext cx="2159000" cy="295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457189">
              <a:spcBef>
                <a:spcPct val="0"/>
              </a:spcBef>
              <a:defRPr/>
            </a:pPr>
            <a:fld id="{D5ABF186-C420-4142-AEDD-B6B6501F5ADB}" type="datetime1">
              <a:rPr lang="en-US" smtClean="0"/>
              <a:pPr defTabSz="457189">
                <a:spcBef>
                  <a:spcPct val="0"/>
                </a:spcBef>
                <a:defRPr/>
              </a:pPr>
              <a:t>8/8/2024</a:t>
            </a:fld>
            <a:endParaRPr lang="en-US" altLang="en-US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8874-B0E1-9AD1-8B16-E7B2951D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32" y="1308847"/>
            <a:ext cx="11249947" cy="5459598"/>
          </a:xfrm>
        </p:spPr>
        <p:txBody>
          <a:bodyPr/>
          <a:lstStyle/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pt-PT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Contextualização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pt-PT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Objectivo</a:t>
            </a:r>
            <a:r>
              <a:rPr lang="pt-PT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da Apresentação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pt-PT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Fontes de Financiamento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pt-PT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Legislação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pt-PT" alt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Conceito de Receitas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Principais responsabilidades no processo de gestão das receitas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pt-BR" alt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Segregacão de Funcões no e-SISTAFE</a:t>
            </a:r>
            <a:endParaRPr lang="en-US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PT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9F4EF49-95AE-3AE1-D2A7-06852CA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16" y="296249"/>
            <a:ext cx="9445796" cy="7986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Conteúdos</a:t>
            </a:r>
            <a:endParaRPr lang="pt-PT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anose="020B0600070205080204" pitchFamily="34" charset="-128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458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8874-B0E1-9AD1-8B16-E7B2951D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60" y="1497106"/>
            <a:ext cx="11165216" cy="5100918"/>
          </a:xfrm>
        </p:spPr>
        <p:txBody>
          <a:bodyPr/>
          <a:lstStyle/>
          <a:p>
            <a:pPr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 Orcamento do Estado é um documento elaborado pelo poder Executivo e aprovado pelo puder legislativo, onde se prevê receitas a cobrar e despesas a realizar num período de um ano que compõe-se de receitas fiscais, receitas não fiscais(consegnadas e próprias, com as fases seguintes. </a:t>
            </a:r>
          </a:p>
          <a:p>
            <a:pPr marL="1142955" lvl="2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Previsão - As receitas e despesas são previstas sem garantia nem certeza absoluta de que aquelas receitas e despesas serão realizadas; </a:t>
            </a:r>
          </a:p>
          <a:p>
            <a:pPr marL="1142955" lvl="2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Autorização aprovação pela Assembleia da República e,  </a:t>
            </a:r>
          </a:p>
          <a:p>
            <a:pPr marL="1142955" lvl="2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Limitação no tempo anualidade</a:t>
            </a: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9F4EF49-95AE-3AE1-D2A7-06852CA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79" y="354563"/>
            <a:ext cx="9634950" cy="6494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endParaRPr lang="pt-PT" sz="2800" dirty="0">
              <a:solidFill>
                <a:schemeClr val="bg1"/>
              </a:solidFill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r>
              <a:rPr lang="en-GB" sz="2800" b="1" dirty="0" err="1">
                <a:solidFill>
                  <a:schemeClr val="bg1"/>
                </a:solidFill>
              </a:rPr>
              <a:t>Contextualizacão</a:t>
            </a:r>
            <a:endParaRPr lang="pt-MZ" sz="2800" b="1" dirty="0">
              <a:solidFill>
                <a:schemeClr val="bg1"/>
              </a:solidFill>
            </a:endParaRP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endParaRPr lang="pt-M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5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8874-B0E1-9AD1-8B16-E7B2951D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60" y="1481960"/>
            <a:ext cx="11240520" cy="5267632"/>
          </a:xfrm>
        </p:spPr>
        <p:txBody>
          <a:bodyPr/>
          <a:lstStyle/>
          <a:p>
            <a:pPr marL="0" lvl="1" indent="0" algn="just">
              <a:lnSpc>
                <a:spcPct val="150000"/>
              </a:lnSpc>
              <a:buNone/>
              <a:defRPr/>
            </a:pPr>
            <a:endParaRPr 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50000"/>
              </a:lnSpc>
              <a:buNone/>
              <a:defRPr/>
            </a:pP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Partilhar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informacão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sobre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as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principais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fontes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financiamento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no Sector da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Saúde</a:t>
            </a:r>
            <a:endParaRPr lang="en-US" sz="2800" dirty="0">
              <a:latin typeface="Gill Sans MT" panose="020B0502020104020203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 algn="just">
              <a:lnSpc>
                <a:spcPct val="150000"/>
              </a:lnSpc>
              <a:buNone/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8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800" dirty="0">
                <a:latin typeface="Gill Sans MT" panose="020B0502020104020203" pitchFamily="34" charset="0"/>
              </a:rPr>
              <a:t> </a:t>
            </a:r>
            <a:endParaRPr lang="pt-PT" sz="2800" dirty="0">
              <a:latin typeface="Gill Sans MT" panose="020B0502020104020203" pitchFamily="34" charset="0"/>
            </a:endParaRPr>
          </a:p>
          <a:p>
            <a:pPr marL="609600" indent="-609600" algn="just"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9F4EF49-95AE-3AE1-D2A7-06852CA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80" y="354563"/>
            <a:ext cx="9178594" cy="8864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endParaRPr lang="pt-PT" sz="2800" dirty="0">
              <a:solidFill>
                <a:schemeClr val="bg1"/>
              </a:solidFill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r>
              <a:rPr lang="pt-PT" sz="2800" b="1" dirty="0" err="1">
                <a:solidFill>
                  <a:schemeClr val="bg1"/>
                </a:solidFill>
              </a:rPr>
              <a:t>Objectivo</a:t>
            </a:r>
            <a:r>
              <a:rPr lang="pt-PT" sz="2800" b="1" dirty="0">
                <a:solidFill>
                  <a:schemeClr val="bg1"/>
                </a:solidFill>
              </a:rPr>
              <a:t> da Apresentação</a:t>
            </a:r>
            <a:endParaRPr lang="pt-MZ" sz="2800" b="1" dirty="0">
              <a:solidFill>
                <a:schemeClr val="bg1"/>
              </a:solidFill>
            </a:endParaRP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endParaRPr lang="pt-M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3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>
            <a:extLst>
              <a:ext uri="{FF2B5EF4-FFF2-40B4-BE49-F238E27FC236}">
                <a16:creationId xmlns:a16="http://schemas.microsoft.com/office/drawing/2014/main" id="{69F4EF49-95AE-3AE1-D2A7-06852CA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79" y="354563"/>
            <a:ext cx="9527373" cy="6584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endParaRPr lang="pt-PT" sz="2800" dirty="0">
              <a:solidFill>
                <a:schemeClr val="bg1"/>
              </a:solidFill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r>
              <a:rPr lang="en-GB" sz="2800" b="1" dirty="0">
                <a:solidFill>
                  <a:schemeClr val="bg1"/>
                </a:solidFill>
              </a:rPr>
              <a:t>Fontes de </a:t>
            </a:r>
            <a:r>
              <a:rPr lang="en-GB" sz="2800" b="1" dirty="0" err="1">
                <a:solidFill>
                  <a:schemeClr val="bg1"/>
                </a:solidFill>
              </a:rPr>
              <a:t>Financiamento</a:t>
            </a:r>
            <a:endParaRPr lang="pt-MZ" sz="2800" b="1" dirty="0">
              <a:solidFill>
                <a:schemeClr val="bg1"/>
              </a:solidFill>
            </a:endParaRP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endParaRPr lang="pt-MZ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D8617-04E3-BFF8-A741-24C29AD51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Receita Própria e Consignada</a:t>
            </a:r>
          </a:p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F89A65-0B28-A7E9-3A55-1EBCA81DAA38}"/>
              </a:ext>
            </a:extLst>
          </p:cNvPr>
          <p:cNvGrpSpPr/>
          <p:nvPr/>
        </p:nvGrpSpPr>
        <p:grpSpPr>
          <a:xfrm>
            <a:off x="2270179" y="4392706"/>
            <a:ext cx="7384809" cy="1703295"/>
            <a:chOff x="4036575" y="3491191"/>
            <a:chExt cx="2998293" cy="15098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EC9B99D-3DAE-5829-F832-29753299A55E}"/>
                </a:ext>
              </a:extLst>
            </p:cNvPr>
            <p:cNvSpPr/>
            <p:nvPr/>
          </p:nvSpPr>
          <p:spPr>
            <a:xfrm>
              <a:off x="4036575" y="3491191"/>
              <a:ext cx="2998293" cy="1509894"/>
            </a:xfrm>
            <a:prstGeom prst="ellipse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2E642DF4-D95C-35C6-CC50-535568714C1E}"/>
                </a:ext>
              </a:extLst>
            </p:cNvPr>
            <p:cNvSpPr txBox="1"/>
            <p:nvPr/>
          </p:nvSpPr>
          <p:spPr>
            <a:xfrm>
              <a:off x="4475665" y="3712310"/>
              <a:ext cx="2120113" cy="10676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6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Orçamento do Sector da Saúde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F3A4EE-4CEC-0C3C-17E3-4E4C786998DA}"/>
              </a:ext>
            </a:extLst>
          </p:cNvPr>
          <p:cNvGrpSpPr/>
          <p:nvPr/>
        </p:nvGrpSpPr>
        <p:grpSpPr>
          <a:xfrm>
            <a:off x="840512" y="1394107"/>
            <a:ext cx="5027910" cy="1833187"/>
            <a:chOff x="239279" y="489520"/>
            <a:chExt cx="3121562" cy="22817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107B1F6-E098-CE67-D4DC-FD180D61F007}"/>
                </a:ext>
              </a:extLst>
            </p:cNvPr>
            <p:cNvSpPr/>
            <p:nvPr/>
          </p:nvSpPr>
          <p:spPr>
            <a:xfrm>
              <a:off x="239279" y="489520"/>
              <a:ext cx="3121562" cy="2281760"/>
            </a:xfrm>
            <a:prstGeom prst="roundRect">
              <a:avLst>
                <a:gd name="adj" fmla="val 10000"/>
              </a:avLst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AC8ED7A6-C524-2460-5A18-7094EFB76347}"/>
                </a:ext>
              </a:extLst>
            </p:cNvPr>
            <p:cNvSpPr txBox="1"/>
            <p:nvPr/>
          </p:nvSpPr>
          <p:spPr>
            <a:xfrm>
              <a:off x="306109" y="556350"/>
              <a:ext cx="2987902" cy="2148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sz="2800" kern="1200" dirty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rPr>
                <a:t>Fonte Interna - OE - Receitas Fiscais e Receitas </a:t>
              </a:r>
              <a:r>
                <a:rPr lang="pt-PT" altLang="pt-PT" sz="280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Não Fiscais</a:t>
              </a:r>
              <a:endParaRPr lang="pt-PT" sz="2800" kern="1200" dirty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FB29CF-2EF6-E4E8-EB8A-FAFAA921883A}"/>
              </a:ext>
            </a:extLst>
          </p:cNvPr>
          <p:cNvGrpSpPr/>
          <p:nvPr/>
        </p:nvGrpSpPr>
        <p:grpSpPr>
          <a:xfrm>
            <a:off x="6275295" y="1447798"/>
            <a:ext cx="5717910" cy="1779495"/>
            <a:chOff x="7662359" y="264663"/>
            <a:chExt cx="3138050" cy="27314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F9AE080-E5EB-7CCA-973B-96B40B4030C7}"/>
                </a:ext>
              </a:extLst>
            </p:cNvPr>
            <p:cNvSpPr/>
            <p:nvPr/>
          </p:nvSpPr>
          <p:spPr>
            <a:xfrm>
              <a:off x="7662359" y="264663"/>
              <a:ext cx="3060758" cy="2731472"/>
            </a:xfrm>
            <a:prstGeom prst="roundRect">
              <a:avLst>
                <a:gd name="adj" fmla="val 10000"/>
              </a:avLst>
            </a:prstGeom>
            <a:solidFill>
              <a:srgbClr val="C0504D">
                <a:hueOff val="4681519"/>
                <a:satOff val="-5839"/>
                <a:lumOff val="1373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E7F0188D-4DC7-9F52-6495-DDC7AA4A3171}"/>
                </a:ext>
              </a:extLst>
            </p:cNvPr>
            <p:cNvSpPr txBox="1"/>
            <p:nvPr/>
          </p:nvSpPr>
          <p:spPr>
            <a:xfrm>
              <a:off x="7781600" y="639879"/>
              <a:ext cx="3018809" cy="22762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altLang="pt-PT" sz="2800" kern="1200" dirty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rPr>
                <a:t>Fonte Externa – </a:t>
              </a:r>
              <a:r>
                <a:rPr lang="pt-PT" altLang="pt-PT" sz="2800" kern="1200" dirty="0" err="1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rPr>
                <a:t>On</a:t>
              </a:r>
              <a:r>
                <a:rPr lang="pt-PT" altLang="pt-PT" sz="2800" kern="1200" dirty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rPr>
                <a:t> Budget </a:t>
              </a:r>
              <a:r>
                <a:rPr lang="pt-PT" altLang="pt-PT" sz="2800" kern="1200" dirty="0" err="1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rPr>
                <a:t>on</a:t>
              </a:r>
              <a:r>
                <a:rPr lang="pt-PT" altLang="pt-PT" sz="2800" kern="1200" dirty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rPr>
                <a:t> CUT/</a:t>
              </a:r>
              <a:r>
                <a:rPr lang="pt-PT" altLang="pt-PT" sz="2800" kern="1200" dirty="0" err="1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rPr>
                <a:t>off</a:t>
              </a:r>
              <a:r>
                <a:rPr lang="pt-PT" altLang="pt-PT" sz="2800" kern="1200" dirty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rPr>
                <a:t> CUT</a:t>
              </a:r>
              <a:r>
                <a:rPr lang="pt-PT" altLang="pt-PT" sz="280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pt-PT" altLang="pt-PT" sz="2800" kern="1200" dirty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lang="pt-PT" altLang="pt-PT" sz="2800" kern="1200" dirty="0" err="1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rPr>
                <a:t>Off</a:t>
              </a:r>
              <a:r>
                <a:rPr lang="pt-PT" altLang="pt-PT" sz="2800" kern="1200" dirty="0">
                  <a:solidFill>
                    <a:sysClr val="window" lastClr="FFFFFF"/>
                  </a:solidFill>
                  <a:latin typeface="Arial" pitchFamily="34" charset="0"/>
                  <a:ea typeface="+mn-ea"/>
                  <a:cs typeface="Arial" pitchFamily="34" charset="0"/>
                </a:rPr>
                <a:t> Budget, Donativos e Créditos </a:t>
              </a:r>
              <a:endParaRPr lang="pt-PT" sz="2800" kern="1200" dirty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" name="Arrow: Left 1">
            <a:extLst>
              <a:ext uri="{FF2B5EF4-FFF2-40B4-BE49-F238E27FC236}">
                <a16:creationId xmlns:a16="http://schemas.microsoft.com/office/drawing/2014/main" id="{6D5A6BE9-132E-C9EC-972A-461CB2566A28}"/>
              </a:ext>
            </a:extLst>
          </p:cNvPr>
          <p:cNvSpPr/>
          <p:nvPr/>
        </p:nvSpPr>
        <p:spPr>
          <a:xfrm rot="12900000">
            <a:off x="589903" y="3711870"/>
            <a:ext cx="3299790" cy="27800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095D2322-8FF6-7522-D7F5-13435F6D09FF}"/>
              </a:ext>
            </a:extLst>
          </p:cNvPr>
          <p:cNvSpPr/>
          <p:nvPr/>
        </p:nvSpPr>
        <p:spPr>
          <a:xfrm rot="19500000">
            <a:off x="8375680" y="3733312"/>
            <a:ext cx="3702671" cy="34785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5297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8874-B0E1-9AD1-8B16-E7B2951D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60" y="1186543"/>
            <a:ext cx="11240520" cy="5563049"/>
          </a:xfrm>
        </p:spPr>
        <p:txBody>
          <a:bodyPr/>
          <a:lstStyle/>
          <a:p>
            <a:pPr marL="342882" lvl="1" indent="-342882" algn="just">
              <a:buFont typeface="Wingdings" panose="05000000000000000000" pitchFamily="2" charset="2"/>
              <a:buChar char="q"/>
              <a:defRPr/>
            </a:pPr>
            <a:r>
              <a:rPr lang="pt-PT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 Sector da Saúde, como parte integrante do Estado, também arrecada e gere a Receita do Sector com base nas normas e procedimentos definidos na:</a:t>
            </a:r>
          </a:p>
          <a:p>
            <a:pPr marL="0" lvl="1" indent="0" algn="just">
              <a:buNone/>
              <a:defRPr/>
            </a:pPr>
            <a:endParaRPr lang="pt-PT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828000" lvl="2" indent="-457200" algn="just">
              <a:buFont typeface="Courier New" panose="02070309020205020404" pitchFamily="49" charset="0"/>
              <a:buChar char="o"/>
              <a:defRPr/>
            </a:pPr>
            <a:r>
              <a:rPr lang="pt-PT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Lei n.º 9/2002</a:t>
            </a:r>
            <a:r>
              <a:rPr lang="pt-PT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pt-PT" sz="24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 12 de Fevereiro</a:t>
            </a:r>
            <a:r>
              <a:rPr lang="pt-PT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revista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pela </a:t>
            </a:r>
            <a:r>
              <a:rPr lang="en-US" sz="24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Lei </a:t>
            </a:r>
            <a:r>
              <a:rPr lang="pt-PT" sz="24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n.º 14/2020 de 23 de Dezembro</a:t>
            </a:r>
            <a:r>
              <a:rPr lang="pt-PT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</a:p>
          <a:p>
            <a:pPr marL="828000" lvl="2" indent="-457200" algn="just">
              <a:buFont typeface="Courier New" panose="02070309020205020404" pitchFamily="49" charset="0"/>
              <a:buChar char="o"/>
              <a:defRPr/>
            </a:pPr>
            <a:r>
              <a:rPr lang="pt-PT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Decreto nº 23/2004, de 20 de Agosto</a:t>
            </a:r>
            <a:r>
              <a:rPr lang="pt-PT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</a:p>
          <a:p>
            <a:pPr marL="828000" lvl="2" indent="-457200" algn="just">
              <a:buFont typeface="Courier New" panose="02070309020205020404" pitchFamily="49" charset="0"/>
              <a:buChar char="o"/>
              <a:defRPr/>
            </a:pPr>
            <a:r>
              <a:rPr lang="pt-PT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Circular Nº 01/GAB-MF/2010</a:t>
            </a:r>
            <a:r>
              <a:rPr lang="pt-PT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</a:p>
          <a:p>
            <a:pPr marL="370800" lvl="2" indent="0" algn="just">
              <a:buNone/>
              <a:defRPr/>
            </a:pPr>
            <a:endParaRPr lang="pt-PT" sz="24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buFont typeface="Wingdings" panose="05000000000000000000" pitchFamily="2" charset="2"/>
              <a:buChar char="q"/>
              <a:defRPr/>
            </a:pPr>
            <a:r>
              <a:rPr lang="pt-PT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 Lei obriga que todos os Sectores e Instituições Subordinadas e/ou Tuteladas que </a:t>
            </a:r>
            <a:r>
              <a:rPr lang="pt-PT" sz="28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arrecadam</a:t>
            </a:r>
            <a:r>
              <a:rPr lang="pt-PT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receitas, </a:t>
            </a:r>
            <a:r>
              <a:rPr lang="pt-PT" sz="28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devem declarar </a:t>
            </a:r>
            <a:r>
              <a:rPr lang="pt-PT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as mesmas junto às </a:t>
            </a:r>
            <a:r>
              <a:rPr lang="pt-PT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respectivas</a:t>
            </a:r>
            <a:r>
              <a:rPr lang="pt-PT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áreas fiscais, para posterior </a:t>
            </a:r>
            <a:r>
              <a:rPr lang="pt-PT" sz="2800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utilização dos fundos.</a:t>
            </a:r>
          </a:p>
          <a:p>
            <a:pPr marL="342882" lvl="1" indent="-342882" algn="just">
              <a:buFont typeface="Wingdings" panose="05000000000000000000" pitchFamily="2" charset="2"/>
              <a:buChar char="q"/>
              <a:defRPr/>
            </a:pPr>
            <a:endParaRPr lang="pt-PT" sz="2800" dirty="0">
              <a:latin typeface="Gill Sans MT" panose="020B0502020104020203" pitchFamily="34" charset="0"/>
            </a:endParaRPr>
          </a:p>
          <a:p>
            <a:pPr marL="609600" indent="-609600" algn="just"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9F4EF49-95AE-3AE1-D2A7-06852CA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723" y="108408"/>
            <a:ext cx="9178594" cy="8864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endParaRPr lang="pt-PT" sz="2800" dirty="0">
              <a:solidFill>
                <a:schemeClr val="bg1"/>
              </a:solidFill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r>
              <a:rPr lang="en-GB" sz="2800" b="1" dirty="0" err="1">
                <a:solidFill>
                  <a:schemeClr val="bg1"/>
                </a:solidFill>
              </a:rPr>
              <a:t>Legisla</a:t>
            </a:r>
            <a:r>
              <a:rPr lang="pt-PT" sz="2800" b="1" dirty="0" err="1">
                <a:solidFill>
                  <a:schemeClr val="bg1"/>
                </a:solidFill>
              </a:rPr>
              <a:t>ção</a:t>
            </a:r>
            <a:endParaRPr lang="pt-MZ" sz="2800" b="1" dirty="0">
              <a:solidFill>
                <a:schemeClr val="bg1"/>
              </a:solidFill>
            </a:endParaRP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endParaRPr lang="pt-M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8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8874-B0E1-9AD1-8B16-E7B2951D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60" y="1470212"/>
            <a:ext cx="11240520" cy="5279380"/>
          </a:xfrm>
        </p:spPr>
        <p:txBody>
          <a:bodyPr/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0" lvl="1" indent="0" algn="just">
              <a:lnSpc>
                <a:spcPct val="150000"/>
              </a:lnSpc>
              <a:buNone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50000"/>
              </a:lnSpc>
              <a:buNone/>
              <a:defRPr/>
            </a:pPr>
            <a:endParaRPr 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457200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pt-PT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8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800" dirty="0">
                <a:latin typeface="Gill Sans MT" panose="020B0502020104020203" pitchFamily="34" charset="0"/>
              </a:rPr>
              <a:t> </a:t>
            </a:r>
            <a:endParaRPr lang="pt-PT" sz="2800" dirty="0">
              <a:latin typeface="Gill Sans MT" panose="020B0502020104020203" pitchFamily="34" charset="0"/>
            </a:endParaRPr>
          </a:p>
          <a:p>
            <a:pPr marL="609600" indent="-609600" algn="just"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9F4EF49-95AE-3AE1-D2A7-06852CA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79" y="108408"/>
            <a:ext cx="9561127" cy="6400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r>
              <a:rPr lang="pt-PT" sz="2800" b="1" dirty="0">
                <a:solidFill>
                  <a:schemeClr val="bg1"/>
                </a:solidFill>
              </a:rPr>
              <a:t>         Fases da Receita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2C20BE-A097-C33F-2537-E69F3A796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559" y="1362634"/>
            <a:ext cx="11001747" cy="206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882" indent="-34288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C1FC"/>
              </a:buClr>
              <a:buChar char="•"/>
              <a:defRPr sz="240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10" indent="-28573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C1FC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2937" indent="-2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C1FC"/>
              </a:buClr>
              <a:buChar char="•"/>
              <a:defRPr sz="2401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113" indent="-2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C1FC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289" indent="-2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C1FC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465" indent="-2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1FC"/>
              </a:buClr>
              <a:buChar char="•"/>
              <a:defRPr sz="1600">
                <a:solidFill>
                  <a:srgbClr val="FFFFFF"/>
                </a:solidFill>
                <a:latin typeface="+mn-lt"/>
              </a:defRPr>
            </a:lvl6pPr>
            <a:lvl7pPr marL="2971640" indent="-2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1FC"/>
              </a:buClr>
              <a:buChar char="•"/>
              <a:defRPr sz="1600">
                <a:solidFill>
                  <a:srgbClr val="FFFFFF"/>
                </a:solidFill>
                <a:latin typeface="+mn-lt"/>
              </a:defRPr>
            </a:lvl7pPr>
            <a:lvl8pPr marL="3428815" indent="-2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1FC"/>
              </a:buClr>
              <a:buChar char="•"/>
              <a:defRPr sz="1600">
                <a:solidFill>
                  <a:srgbClr val="FFFFFF"/>
                </a:solidFill>
                <a:latin typeface="+mn-lt"/>
              </a:defRPr>
            </a:lvl8pPr>
            <a:lvl9pPr marL="3885992" indent="-2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1FC"/>
              </a:buClr>
              <a:buChar char="•"/>
              <a:defRPr sz="1600"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altLang="pt-PT" b="1" kern="0" dirty="0">
                <a:latin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endParaRPr lang="en-US" altLang="pt-PT" sz="2800" b="1" kern="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altLang="pt-PT" sz="2800" b="1" kern="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altLang="pt-PT" sz="2800" b="1" kern="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altLang="pt-PT" sz="2800" b="1" kern="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altLang="pt-PT" sz="2800" b="1" kern="0" dirty="0" err="1">
                <a:latin typeface="Calibri" panose="020F0502020204030204" pitchFamily="34" charset="0"/>
              </a:rPr>
              <a:t>Âmbito</a:t>
            </a:r>
            <a:r>
              <a:rPr lang="en-US" altLang="pt-PT" sz="2800" b="1" kern="0" dirty="0">
                <a:latin typeface="Calibri" panose="020F0502020204030204" pitchFamily="34" charset="0"/>
              </a:rPr>
              <a:t> da </a:t>
            </a:r>
            <a:r>
              <a:rPr lang="pt-PT" altLang="pt-PT" sz="2800" b="1" kern="0" dirty="0">
                <a:latin typeface="Calibri" panose="020F0502020204030204" pitchFamily="34" charset="0"/>
              </a:rPr>
              <a:t>Circular Nº 02/GAB-MEF/2018</a:t>
            </a:r>
            <a:r>
              <a:rPr lang="en-US" altLang="pt-PT" sz="2800" b="1" kern="0" dirty="0">
                <a:latin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endParaRPr lang="en-US" altLang="pt-PT" sz="900" b="1" kern="0" dirty="0">
              <a:latin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pt-PT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Define </a:t>
            </a:r>
            <a:r>
              <a:rPr lang="pt-PT" altLang="pt-PT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procedimentos operacionais para a execução das receitas próprias e consignadas para o exercício económico de 2018 – art.8;</a:t>
            </a:r>
          </a:p>
          <a:p>
            <a:pPr marL="457174" lvl="1" indent="0" algn="just">
              <a:buNone/>
            </a:pPr>
            <a:endParaRPr lang="pt-PT" altLang="pt-PT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PT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Entregar a receita própria e consignada cobrada até ao dia 10 do mês seguinte ao da cobrança e/ou dia útil seguinte, salvo quando a legislação específica da receita estabelecer outra data e/ou periodicidade.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PT" altLang="pt-PT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F1F90-058E-E27C-5869-AD89FC9F5C12}"/>
              </a:ext>
            </a:extLst>
          </p:cNvPr>
          <p:cNvSpPr txBox="1"/>
          <p:nvPr/>
        </p:nvSpPr>
        <p:spPr>
          <a:xfrm>
            <a:off x="948944" y="5495365"/>
            <a:ext cx="1100174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2400" dirty="0">
                <a:solidFill>
                  <a:srgbClr val="FF0000"/>
                </a:solidFill>
              </a:rPr>
              <a:t> “</a:t>
            </a:r>
            <a:r>
              <a:rPr lang="pt-PT" sz="2400" b="1" i="1" dirty="0">
                <a:solidFill>
                  <a:srgbClr val="FF0000"/>
                </a:solidFill>
              </a:rPr>
              <a:t>O incumprimento do estabelecido no presente artigo é passível de procedimento disciplinar, sem prejuízo de eventual procedimento criminal que ao caso couber”</a:t>
            </a:r>
            <a:r>
              <a:rPr lang="pt-PT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133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08E756EF-38BD-6242-26C3-6C53A8E2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96975"/>
            <a:ext cx="8229600" cy="511175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endParaRPr lang="pt-PT" altLang="pt-PT" sz="2400"/>
          </a:p>
          <a:p>
            <a:pPr eaLnBrk="1" hangingPunct="1">
              <a:buFont typeface="Arial" panose="020B0604020202020204" pitchFamily="34" charset="0"/>
              <a:buNone/>
            </a:pPr>
            <a:endParaRPr lang="pt-PT" altLang="pt-PT" sz="2400"/>
          </a:p>
          <a:p>
            <a:pPr algn="just" eaLnBrk="1" hangingPunct="1"/>
            <a:endParaRPr lang="pt-PT" altLang="pt-P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pt-PT" altLang="pt-P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91">
            <a:extLst>
              <a:ext uri="{FF2B5EF4-FFF2-40B4-BE49-F238E27FC236}">
                <a16:creationId xmlns:a16="http://schemas.microsoft.com/office/drawing/2014/main" id="{DB521009-48E7-2BDA-4546-1EBE4923798D}"/>
              </a:ext>
            </a:extLst>
          </p:cNvPr>
          <p:cNvSpPr txBox="1">
            <a:spLocks noChangeAspect="1" noEditPoints="1"/>
          </p:cNvSpPr>
          <p:nvPr/>
        </p:nvSpPr>
        <p:spPr bwMode="auto">
          <a:xfrm>
            <a:off x="627530" y="1628776"/>
            <a:ext cx="10721788" cy="1800225"/>
          </a:xfrm>
          <a:custGeom>
            <a:avLst/>
            <a:gdLst>
              <a:gd name="T0" fmla="*/ 2147483647 w 211"/>
              <a:gd name="T1" fmla="*/ 2147483647 h 190"/>
              <a:gd name="T2" fmla="*/ 2147483647 w 211"/>
              <a:gd name="T3" fmla="*/ 2147483647 h 190"/>
              <a:gd name="T4" fmla="*/ 2147483647 w 211"/>
              <a:gd name="T5" fmla="*/ 2147483647 h 190"/>
              <a:gd name="T6" fmla="*/ 2147483647 w 211"/>
              <a:gd name="T7" fmla="*/ 2147483647 h 190"/>
              <a:gd name="T8" fmla="*/ 2147483647 w 211"/>
              <a:gd name="T9" fmla="*/ 2147483647 h 190"/>
              <a:gd name="T10" fmla="*/ 2147483647 w 211"/>
              <a:gd name="T11" fmla="*/ 2147483647 h 190"/>
              <a:gd name="T12" fmla="*/ 2147483647 w 211"/>
              <a:gd name="T13" fmla="*/ 2147483647 h 190"/>
              <a:gd name="T14" fmla="*/ 2147483647 w 211"/>
              <a:gd name="T15" fmla="*/ 2147483647 h 190"/>
              <a:gd name="T16" fmla="*/ 2147483647 w 211"/>
              <a:gd name="T17" fmla="*/ 2147483647 h 190"/>
              <a:gd name="T18" fmla="*/ 2147483647 w 211"/>
              <a:gd name="T19" fmla="*/ 2147483647 h 190"/>
              <a:gd name="T20" fmla="*/ 2147483647 w 211"/>
              <a:gd name="T21" fmla="*/ 2147483647 h 190"/>
              <a:gd name="T22" fmla="*/ 2147483647 w 211"/>
              <a:gd name="T23" fmla="*/ 2147483647 h 190"/>
              <a:gd name="T24" fmla="*/ 2147483647 w 211"/>
              <a:gd name="T25" fmla="*/ 2147483647 h 190"/>
              <a:gd name="T26" fmla="*/ 2147483647 w 211"/>
              <a:gd name="T27" fmla="*/ 2147483647 h 190"/>
              <a:gd name="T28" fmla="*/ 2147483647 w 211"/>
              <a:gd name="T29" fmla="*/ 2147483647 h 190"/>
              <a:gd name="T30" fmla="*/ 2147483647 w 211"/>
              <a:gd name="T31" fmla="*/ 2147483647 h 190"/>
              <a:gd name="T32" fmla="*/ 2147483647 w 211"/>
              <a:gd name="T33" fmla="*/ 2147483647 h 190"/>
              <a:gd name="T34" fmla="*/ 2147483647 w 211"/>
              <a:gd name="T35" fmla="*/ 2147483647 h 190"/>
              <a:gd name="T36" fmla="*/ 2147483647 w 211"/>
              <a:gd name="T37" fmla="*/ 2147483647 h 190"/>
              <a:gd name="T38" fmla="*/ 2147483647 w 211"/>
              <a:gd name="T39" fmla="*/ 2147483647 h 190"/>
              <a:gd name="T40" fmla="*/ 2147483647 w 211"/>
              <a:gd name="T41" fmla="*/ 2147483647 h 190"/>
              <a:gd name="T42" fmla="*/ 2147483647 w 211"/>
              <a:gd name="T43" fmla="*/ 2147483647 h 190"/>
              <a:gd name="T44" fmla="*/ 2147483647 w 211"/>
              <a:gd name="T45" fmla="*/ 2147483647 h 190"/>
              <a:gd name="T46" fmla="*/ 2147483647 w 211"/>
              <a:gd name="T47" fmla="*/ 2147483647 h 190"/>
              <a:gd name="T48" fmla="*/ 2147483647 w 211"/>
              <a:gd name="T49" fmla="*/ 2147483647 h 190"/>
              <a:gd name="T50" fmla="*/ 2147483647 w 211"/>
              <a:gd name="T51" fmla="*/ 2147483647 h 190"/>
              <a:gd name="T52" fmla="*/ 2147483647 w 211"/>
              <a:gd name="T53" fmla="*/ 2147483647 h 190"/>
              <a:gd name="T54" fmla="*/ 2147483647 w 211"/>
              <a:gd name="T55" fmla="*/ 2147483647 h 190"/>
              <a:gd name="T56" fmla="*/ 2147483647 w 211"/>
              <a:gd name="T57" fmla="*/ 2147483647 h 190"/>
              <a:gd name="T58" fmla="*/ 2147483647 w 211"/>
              <a:gd name="T59" fmla="*/ 2147483647 h 190"/>
              <a:gd name="T60" fmla="*/ 2147483647 w 211"/>
              <a:gd name="T61" fmla="*/ 2147483647 h 190"/>
              <a:gd name="T62" fmla="*/ 2147483647 w 211"/>
              <a:gd name="T63" fmla="*/ 2147483647 h 190"/>
              <a:gd name="T64" fmla="*/ 2147483647 w 211"/>
              <a:gd name="T65" fmla="*/ 2147483647 h 190"/>
              <a:gd name="T66" fmla="*/ 2147483647 w 211"/>
              <a:gd name="T67" fmla="*/ 2147483647 h 190"/>
              <a:gd name="T68" fmla="*/ 2147483647 w 211"/>
              <a:gd name="T69" fmla="*/ 2147483647 h 190"/>
              <a:gd name="T70" fmla="*/ 2147483647 w 211"/>
              <a:gd name="T71" fmla="*/ 2147483647 h 190"/>
              <a:gd name="T72" fmla="*/ 2147483647 w 211"/>
              <a:gd name="T73" fmla="*/ 2147483647 h 190"/>
              <a:gd name="T74" fmla="*/ 2147483647 w 211"/>
              <a:gd name="T75" fmla="*/ 2147483647 h 190"/>
              <a:gd name="T76" fmla="*/ 2147483647 w 211"/>
              <a:gd name="T77" fmla="*/ 2147483647 h 190"/>
              <a:gd name="T78" fmla="*/ 2147483647 w 211"/>
              <a:gd name="T79" fmla="*/ 2147483647 h 190"/>
              <a:gd name="T80" fmla="*/ 2147483647 w 211"/>
              <a:gd name="T81" fmla="*/ 2147483647 h 190"/>
              <a:gd name="T82" fmla="*/ 2147483647 w 211"/>
              <a:gd name="T83" fmla="*/ 2147483647 h 190"/>
              <a:gd name="T84" fmla="*/ 2147483647 w 211"/>
              <a:gd name="T85" fmla="*/ 2147483647 h 190"/>
              <a:gd name="T86" fmla="*/ 2147483647 w 211"/>
              <a:gd name="T87" fmla="*/ 2147483647 h 190"/>
              <a:gd name="T88" fmla="*/ 2147483647 w 211"/>
              <a:gd name="T89" fmla="*/ 2147483647 h 190"/>
              <a:gd name="T90" fmla="*/ 2147483647 w 211"/>
              <a:gd name="T91" fmla="*/ 2147483647 h 190"/>
              <a:gd name="T92" fmla="*/ 2147483647 w 211"/>
              <a:gd name="T93" fmla="*/ 2147483647 h 190"/>
              <a:gd name="T94" fmla="*/ 2147483647 w 211"/>
              <a:gd name="T95" fmla="*/ 2147483647 h 190"/>
              <a:gd name="T96" fmla="*/ 2147483647 w 211"/>
              <a:gd name="T97" fmla="*/ 2147483647 h 190"/>
              <a:gd name="T98" fmla="*/ 2147483647 w 211"/>
              <a:gd name="T99" fmla="*/ 2147483647 h 190"/>
              <a:gd name="T100" fmla="*/ 2147483647 w 211"/>
              <a:gd name="T101" fmla="*/ 2147483647 h 190"/>
              <a:gd name="T102" fmla="*/ 2147483647 w 211"/>
              <a:gd name="T103" fmla="*/ 2147483647 h 190"/>
              <a:gd name="T104" fmla="*/ 2147483647 w 211"/>
              <a:gd name="T105" fmla="*/ 2147483647 h 190"/>
              <a:gd name="T106" fmla="*/ 2147483647 w 211"/>
              <a:gd name="T107" fmla="*/ 2147483647 h 190"/>
              <a:gd name="T108" fmla="*/ 2147483647 w 211"/>
              <a:gd name="T109" fmla="*/ 2147483647 h 190"/>
              <a:gd name="T110" fmla="*/ 2147483647 w 211"/>
              <a:gd name="T111" fmla="*/ 2147483647 h 190"/>
              <a:gd name="T112" fmla="*/ 2147483647 w 211"/>
              <a:gd name="T113" fmla="*/ 2147483647 h 1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11"/>
              <a:gd name="T172" fmla="*/ 0 h 190"/>
              <a:gd name="T173" fmla="*/ 211 w 211"/>
              <a:gd name="T174" fmla="*/ 190 h 19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11" h="190">
                <a:moveTo>
                  <a:pt x="124" y="1"/>
                </a:moveTo>
                <a:cubicBezTo>
                  <a:pt x="125" y="1"/>
                  <a:pt x="124" y="1"/>
                  <a:pt x="124" y="1"/>
                </a:cubicBezTo>
                <a:cubicBezTo>
                  <a:pt x="132" y="0"/>
                  <a:pt x="142" y="2"/>
                  <a:pt x="154" y="1"/>
                </a:cubicBezTo>
                <a:cubicBezTo>
                  <a:pt x="154" y="1"/>
                  <a:pt x="153" y="1"/>
                  <a:pt x="153" y="1"/>
                </a:cubicBezTo>
                <a:cubicBezTo>
                  <a:pt x="154" y="1"/>
                  <a:pt x="154" y="1"/>
                  <a:pt x="154" y="2"/>
                </a:cubicBezTo>
                <a:cubicBezTo>
                  <a:pt x="154" y="1"/>
                  <a:pt x="155" y="1"/>
                  <a:pt x="155" y="2"/>
                </a:cubicBezTo>
                <a:cubicBezTo>
                  <a:pt x="156" y="1"/>
                  <a:pt x="165" y="0"/>
                  <a:pt x="166" y="3"/>
                </a:cubicBezTo>
                <a:cubicBezTo>
                  <a:pt x="167" y="1"/>
                  <a:pt x="170" y="4"/>
                  <a:pt x="171" y="3"/>
                </a:cubicBezTo>
                <a:cubicBezTo>
                  <a:pt x="172" y="3"/>
                  <a:pt x="172" y="4"/>
                  <a:pt x="174" y="3"/>
                </a:cubicBezTo>
                <a:cubicBezTo>
                  <a:pt x="174" y="2"/>
                  <a:pt x="172" y="4"/>
                  <a:pt x="172" y="3"/>
                </a:cubicBezTo>
                <a:cubicBezTo>
                  <a:pt x="171" y="3"/>
                  <a:pt x="175" y="2"/>
                  <a:pt x="175" y="3"/>
                </a:cubicBezTo>
                <a:cubicBezTo>
                  <a:pt x="176" y="2"/>
                  <a:pt x="179" y="3"/>
                  <a:pt x="180" y="2"/>
                </a:cubicBezTo>
                <a:cubicBezTo>
                  <a:pt x="181" y="2"/>
                  <a:pt x="188" y="2"/>
                  <a:pt x="188" y="4"/>
                </a:cubicBezTo>
                <a:cubicBezTo>
                  <a:pt x="189" y="3"/>
                  <a:pt x="189" y="4"/>
                  <a:pt x="189" y="4"/>
                </a:cubicBezTo>
                <a:cubicBezTo>
                  <a:pt x="191" y="4"/>
                  <a:pt x="192" y="5"/>
                  <a:pt x="195" y="4"/>
                </a:cubicBezTo>
                <a:cubicBezTo>
                  <a:pt x="194" y="5"/>
                  <a:pt x="195" y="5"/>
                  <a:pt x="194" y="6"/>
                </a:cubicBezTo>
                <a:cubicBezTo>
                  <a:pt x="196" y="8"/>
                  <a:pt x="202" y="6"/>
                  <a:pt x="202" y="8"/>
                </a:cubicBezTo>
                <a:cubicBezTo>
                  <a:pt x="202" y="8"/>
                  <a:pt x="202" y="8"/>
                  <a:pt x="203" y="8"/>
                </a:cubicBezTo>
                <a:cubicBezTo>
                  <a:pt x="203" y="8"/>
                  <a:pt x="203" y="8"/>
                  <a:pt x="202" y="8"/>
                </a:cubicBezTo>
                <a:cubicBezTo>
                  <a:pt x="204" y="9"/>
                  <a:pt x="205" y="11"/>
                  <a:pt x="207" y="12"/>
                </a:cubicBezTo>
                <a:cubicBezTo>
                  <a:pt x="206" y="13"/>
                  <a:pt x="207" y="13"/>
                  <a:pt x="208" y="14"/>
                </a:cubicBezTo>
                <a:cubicBezTo>
                  <a:pt x="207" y="16"/>
                  <a:pt x="207" y="17"/>
                  <a:pt x="208" y="19"/>
                </a:cubicBezTo>
                <a:cubicBezTo>
                  <a:pt x="208" y="19"/>
                  <a:pt x="208" y="19"/>
                  <a:pt x="207" y="19"/>
                </a:cubicBezTo>
                <a:cubicBezTo>
                  <a:pt x="207" y="20"/>
                  <a:pt x="208" y="21"/>
                  <a:pt x="207" y="22"/>
                </a:cubicBezTo>
                <a:cubicBezTo>
                  <a:pt x="210" y="24"/>
                  <a:pt x="209" y="27"/>
                  <a:pt x="209" y="30"/>
                </a:cubicBezTo>
                <a:cubicBezTo>
                  <a:pt x="207" y="29"/>
                  <a:pt x="208" y="31"/>
                  <a:pt x="207" y="32"/>
                </a:cubicBezTo>
                <a:cubicBezTo>
                  <a:pt x="208" y="32"/>
                  <a:pt x="207" y="32"/>
                  <a:pt x="207" y="33"/>
                </a:cubicBezTo>
                <a:cubicBezTo>
                  <a:pt x="208" y="33"/>
                  <a:pt x="209" y="35"/>
                  <a:pt x="209" y="37"/>
                </a:cubicBezTo>
                <a:cubicBezTo>
                  <a:pt x="209" y="38"/>
                  <a:pt x="208" y="37"/>
                  <a:pt x="208" y="38"/>
                </a:cubicBezTo>
                <a:cubicBezTo>
                  <a:pt x="208" y="37"/>
                  <a:pt x="207" y="40"/>
                  <a:pt x="207" y="38"/>
                </a:cubicBezTo>
                <a:cubicBezTo>
                  <a:pt x="206" y="38"/>
                  <a:pt x="207" y="40"/>
                  <a:pt x="208" y="39"/>
                </a:cubicBezTo>
                <a:cubicBezTo>
                  <a:pt x="207" y="40"/>
                  <a:pt x="207" y="41"/>
                  <a:pt x="208" y="42"/>
                </a:cubicBezTo>
                <a:cubicBezTo>
                  <a:pt x="208" y="42"/>
                  <a:pt x="207" y="42"/>
                  <a:pt x="206" y="42"/>
                </a:cubicBezTo>
                <a:cubicBezTo>
                  <a:pt x="206" y="43"/>
                  <a:pt x="207" y="43"/>
                  <a:pt x="207" y="42"/>
                </a:cubicBezTo>
                <a:cubicBezTo>
                  <a:pt x="207" y="45"/>
                  <a:pt x="208" y="46"/>
                  <a:pt x="207" y="48"/>
                </a:cubicBezTo>
                <a:cubicBezTo>
                  <a:pt x="206" y="48"/>
                  <a:pt x="207" y="50"/>
                  <a:pt x="206" y="49"/>
                </a:cubicBezTo>
                <a:cubicBezTo>
                  <a:pt x="206" y="49"/>
                  <a:pt x="206" y="50"/>
                  <a:pt x="205" y="50"/>
                </a:cubicBezTo>
                <a:cubicBezTo>
                  <a:pt x="208" y="51"/>
                  <a:pt x="206" y="55"/>
                  <a:pt x="209" y="56"/>
                </a:cubicBezTo>
                <a:cubicBezTo>
                  <a:pt x="208" y="56"/>
                  <a:pt x="208" y="56"/>
                  <a:pt x="208" y="56"/>
                </a:cubicBezTo>
                <a:cubicBezTo>
                  <a:pt x="210" y="59"/>
                  <a:pt x="208" y="61"/>
                  <a:pt x="209" y="65"/>
                </a:cubicBezTo>
                <a:cubicBezTo>
                  <a:pt x="209" y="66"/>
                  <a:pt x="209" y="65"/>
                  <a:pt x="208" y="65"/>
                </a:cubicBezTo>
                <a:cubicBezTo>
                  <a:pt x="208" y="65"/>
                  <a:pt x="209" y="65"/>
                  <a:pt x="209" y="66"/>
                </a:cubicBezTo>
                <a:cubicBezTo>
                  <a:pt x="208" y="65"/>
                  <a:pt x="208" y="67"/>
                  <a:pt x="209" y="68"/>
                </a:cubicBezTo>
                <a:cubicBezTo>
                  <a:pt x="208" y="68"/>
                  <a:pt x="208" y="68"/>
                  <a:pt x="208" y="67"/>
                </a:cubicBezTo>
                <a:cubicBezTo>
                  <a:pt x="207" y="68"/>
                  <a:pt x="209" y="69"/>
                  <a:pt x="209" y="70"/>
                </a:cubicBezTo>
                <a:cubicBezTo>
                  <a:pt x="207" y="74"/>
                  <a:pt x="210" y="77"/>
                  <a:pt x="209" y="82"/>
                </a:cubicBezTo>
                <a:cubicBezTo>
                  <a:pt x="211" y="81"/>
                  <a:pt x="208" y="82"/>
                  <a:pt x="210" y="82"/>
                </a:cubicBezTo>
                <a:cubicBezTo>
                  <a:pt x="209" y="83"/>
                  <a:pt x="209" y="83"/>
                  <a:pt x="209" y="83"/>
                </a:cubicBezTo>
                <a:cubicBezTo>
                  <a:pt x="209" y="84"/>
                  <a:pt x="209" y="86"/>
                  <a:pt x="209" y="87"/>
                </a:cubicBezTo>
                <a:cubicBezTo>
                  <a:pt x="209" y="88"/>
                  <a:pt x="209" y="88"/>
                  <a:pt x="209" y="89"/>
                </a:cubicBezTo>
                <a:cubicBezTo>
                  <a:pt x="209" y="89"/>
                  <a:pt x="209" y="89"/>
                  <a:pt x="209" y="89"/>
                </a:cubicBezTo>
                <a:cubicBezTo>
                  <a:pt x="209" y="89"/>
                  <a:pt x="209" y="90"/>
                  <a:pt x="208" y="90"/>
                </a:cubicBezTo>
                <a:cubicBezTo>
                  <a:pt x="208" y="92"/>
                  <a:pt x="208" y="93"/>
                  <a:pt x="207" y="94"/>
                </a:cubicBezTo>
                <a:cubicBezTo>
                  <a:pt x="207" y="94"/>
                  <a:pt x="208" y="94"/>
                  <a:pt x="208" y="94"/>
                </a:cubicBezTo>
                <a:cubicBezTo>
                  <a:pt x="209" y="94"/>
                  <a:pt x="208" y="95"/>
                  <a:pt x="209" y="95"/>
                </a:cubicBezTo>
                <a:cubicBezTo>
                  <a:pt x="209" y="98"/>
                  <a:pt x="210" y="100"/>
                  <a:pt x="210" y="102"/>
                </a:cubicBezTo>
                <a:cubicBezTo>
                  <a:pt x="210" y="103"/>
                  <a:pt x="209" y="103"/>
                  <a:pt x="209" y="104"/>
                </a:cubicBezTo>
                <a:cubicBezTo>
                  <a:pt x="208" y="104"/>
                  <a:pt x="208" y="103"/>
                  <a:pt x="208" y="103"/>
                </a:cubicBezTo>
                <a:cubicBezTo>
                  <a:pt x="208" y="104"/>
                  <a:pt x="209" y="107"/>
                  <a:pt x="209" y="106"/>
                </a:cubicBezTo>
                <a:cubicBezTo>
                  <a:pt x="210" y="106"/>
                  <a:pt x="210" y="107"/>
                  <a:pt x="210" y="107"/>
                </a:cubicBezTo>
                <a:cubicBezTo>
                  <a:pt x="209" y="107"/>
                  <a:pt x="209" y="112"/>
                  <a:pt x="209" y="114"/>
                </a:cubicBezTo>
                <a:cubicBezTo>
                  <a:pt x="208" y="113"/>
                  <a:pt x="209" y="114"/>
                  <a:pt x="208" y="114"/>
                </a:cubicBezTo>
                <a:cubicBezTo>
                  <a:pt x="208" y="114"/>
                  <a:pt x="208" y="114"/>
                  <a:pt x="208" y="114"/>
                </a:cubicBezTo>
                <a:cubicBezTo>
                  <a:pt x="208" y="114"/>
                  <a:pt x="208" y="114"/>
                  <a:pt x="208" y="114"/>
                </a:cubicBezTo>
                <a:cubicBezTo>
                  <a:pt x="208" y="115"/>
                  <a:pt x="208" y="115"/>
                  <a:pt x="208" y="116"/>
                </a:cubicBezTo>
                <a:cubicBezTo>
                  <a:pt x="208" y="115"/>
                  <a:pt x="209" y="115"/>
                  <a:pt x="209" y="115"/>
                </a:cubicBezTo>
                <a:cubicBezTo>
                  <a:pt x="209" y="118"/>
                  <a:pt x="209" y="126"/>
                  <a:pt x="209" y="128"/>
                </a:cubicBezTo>
                <a:cubicBezTo>
                  <a:pt x="208" y="127"/>
                  <a:pt x="208" y="128"/>
                  <a:pt x="208" y="128"/>
                </a:cubicBezTo>
                <a:cubicBezTo>
                  <a:pt x="209" y="128"/>
                  <a:pt x="208" y="128"/>
                  <a:pt x="208" y="129"/>
                </a:cubicBezTo>
                <a:cubicBezTo>
                  <a:pt x="209" y="128"/>
                  <a:pt x="208" y="134"/>
                  <a:pt x="210" y="133"/>
                </a:cubicBezTo>
                <a:cubicBezTo>
                  <a:pt x="210" y="134"/>
                  <a:pt x="210" y="134"/>
                  <a:pt x="210" y="134"/>
                </a:cubicBezTo>
                <a:cubicBezTo>
                  <a:pt x="211" y="134"/>
                  <a:pt x="210" y="135"/>
                  <a:pt x="209" y="134"/>
                </a:cubicBezTo>
                <a:cubicBezTo>
                  <a:pt x="210" y="137"/>
                  <a:pt x="210" y="145"/>
                  <a:pt x="207" y="146"/>
                </a:cubicBezTo>
                <a:cubicBezTo>
                  <a:pt x="206" y="146"/>
                  <a:pt x="207" y="147"/>
                  <a:pt x="207" y="147"/>
                </a:cubicBezTo>
                <a:cubicBezTo>
                  <a:pt x="207" y="148"/>
                  <a:pt x="207" y="146"/>
                  <a:pt x="206" y="146"/>
                </a:cubicBezTo>
                <a:cubicBezTo>
                  <a:pt x="205" y="148"/>
                  <a:pt x="203" y="148"/>
                  <a:pt x="202" y="149"/>
                </a:cubicBezTo>
                <a:cubicBezTo>
                  <a:pt x="201" y="149"/>
                  <a:pt x="201" y="148"/>
                  <a:pt x="201" y="148"/>
                </a:cubicBezTo>
                <a:cubicBezTo>
                  <a:pt x="200" y="149"/>
                  <a:pt x="200" y="149"/>
                  <a:pt x="198" y="149"/>
                </a:cubicBezTo>
                <a:cubicBezTo>
                  <a:pt x="199" y="150"/>
                  <a:pt x="197" y="150"/>
                  <a:pt x="196" y="150"/>
                </a:cubicBezTo>
                <a:cubicBezTo>
                  <a:pt x="196" y="150"/>
                  <a:pt x="196" y="151"/>
                  <a:pt x="196" y="151"/>
                </a:cubicBezTo>
                <a:cubicBezTo>
                  <a:pt x="191" y="151"/>
                  <a:pt x="182" y="154"/>
                  <a:pt x="179" y="150"/>
                </a:cubicBezTo>
                <a:cubicBezTo>
                  <a:pt x="178" y="151"/>
                  <a:pt x="177" y="152"/>
                  <a:pt x="176" y="151"/>
                </a:cubicBezTo>
                <a:cubicBezTo>
                  <a:pt x="176" y="151"/>
                  <a:pt x="176" y="151"/>
                  <a:pt x="176" y="151"/>
                </a:cubicBezTo>
                <a:cubicBezTo>
                  <a:pt x="176" y="152"/>
                  <a:pt x="174" y="150"/>
                  <a:pt x="173" y="152"/>
                </a:cubicBezTo>
                <a:cubicBezTo>
                  <a:pt x="173" y="151"/>
                  <a:pt x="173" y="151"/>
                  <a:pt x="173" y="151"/>
                </a:cubicBezTo>
                <a:cubicBezTo>
                  <a:pt x="173" y="151"/>
                  <a:pt x="172" y="151"/>
                  <a:pt x="172" y="151"/>
                </a:cubicBezTo>
                <a:cubicBezTo>
                  <a:pt x="173" y="152"/>
                  <a:pt x="170" y="153"/>
                  <a:pt x="169" y="152"/>
                </a:cubicBezTo>
                <a:cubicBezTo>
                  <a:pt x="170" y="153"/>
                  <a:pt x="168" y="153"/>
                  <a:pt x="167" y="153"/>
                </a:cubicBezTo>
                <a:cubicBezTo>
                  <a:pt x="167" y="152"/>
                  <a:pt x="166" y="152"/>
                  <a:pt x="166" y="151"/>
                </a:cubicBezTo>
                <a:cubicBezTo>
                  <a:pt x="165" y="152"/>
                  <a:pt x="166" y="153"/>
                  <a:pt x="165" y="152"/>
                </a:cubicBezTo>
                <a:cubicBezTo>
                  <a:pt x="162" y="155"/>
                  <a:pt x="150" y="151"/>
                  <a:pt x="146" y="155"/>
                </a:cubicBezTo>
                <a:cubicBezTo>
                  <a:pt x="147" y="156"/>
                  <a:pt x="147" y="156"/>
                  <a:pt x="146" y="156"/>
                </a:cubicBezTo>
                <a:cubicBezTo>
                  <a:pt x="146" y="157"/>
                  <a:pt x="147" y="157"/>
                  <a:pt x="146" y="158"/>
                </a:cubicBezTo>
                <a:cubicBezTo>
                  <a:pt x="147" y="158"/>
                  <a:pt x="147" y="158"/>
                  <a:pt x="147" y="160"/>
                </a:cubicBezTo>
                <a:cubicBezTo>
                  <a:pt x="147" y="160"/>
                  <a:pt x="147" y="159"/>
                  <a:pt x="146" y="159"/>
                </a:cubicBezTo>
                <a:cubicBezTo>
                  <a:pt x="146" y="160"/>
                  <a:pt x="149" y="162"/>
                  <a:pt x="147" y="161"/>
                </a:cubicBezTo>
                <a:cubicBezTo>
                  <a:pt x="150" y="163"/>
                  <a:pt x="151" y="168"/>
                  <a:pt x="152" y="170"/>
                </a:cubicBezTo>
                <a:cubicBezTo>
                  <a:pt x="152" y="171"/>
                  <a:pt x="152" y="170"/>
                  <a:pt x="151" y="171"/>
                </a:cubicBezTo>
                <a:cubicBezTo>
                  <a:pt x="151" y="171"/>
                  <a:pt x="153" y="173"/>
                  <a:pt x="151" y="173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3" y="173"/>
                  <a:pt x="153" y="173"/>
                  <a:pt x="153" y="174"/>
                </a:cubicBezTo>
                <a:cubicBezTo>
                  <a:pt x="153" y="174"/>
                  <a:pt x="153" y="173"/>
                  <a:pt x="154" y="173"/>
                </a:cubicBezTo>
                <a:cubicBezTo>
                  <a:pt x="156" y="175"/>
                  <a:pt x="155" y="177"/>
                  <a:pt x="156" y="180"/>
                </a:cubicBezTo>
                <a:cubicBezTo>
                  <a:pt x="156" y="180"/>
                  <a:pt x="156" y="180"/>
                  <a:pt x="155" y="180"/>
                </a:cubicBezTo>
                <a:cubicBezTo>
                  <a:pt x="157" y="181"/>
                  <a:pt x="159" y="183"/>
                  <a:pt x="158" y="185"/>
                </a:cubicBezTo>
                <a:cubicBezTo>
                  <a:pt x="159" y="185"/>
                  <a:pt x="159" y="188"/>
                  <a:pt x="160" y="188"/>
                </a:cubicBezTo>
                <a:cubicBezTo>
                  <a:pt x="159" y="189"/>
                  <a:pt x="159" y="189"/>
                  <a:pt x="158" y="189"/>
                </a:cubicBezTo>
                <a:cubicBezTo>
                  <a:pt x="158" y="189"/>
                  <a:pt x="158" y="189"/>
                  <a:pt x="158" y="189"/>
                </a:cubicBezTo>
                <a:cubicBezTo>
                  <a:pt x="153" y="190"/>
                  <a:pt x="151" y="185"/>
                  <a:pt x="148" y="184"/>
                </a:cubicBezTo>
                <a:cubicBezTo>
                  <a:pt x="148" y="184"/>
                  <a:pt x="148" y="183"/>
                  <a:pt x="147" y="182"/>
                </a:cubicBezTo>
                <a:cubicBezTo>
                  <a:pt x="147" y="183"/>
                  <a:pt x="147" y="183"/>
                  <a:pt x="148" y="183"/>
                </a:cubicBezTo>
                <a:cubicBezTo>
                  <a:pt x="148" y="183"/>
                  <a:pt x="147" y="182"/>
                  <a:pt x="147" y="182"/>
                </a:cubicBezTo>
                <a:cubicBezTo>
                  <a:pt x="143" y="182"/>
                  <a:pt x="141" y="178"/>
                  <a:pt x="138" y="177"/>
                </a:cubicBezTo>
                <a:cubicBezTo>
                  <a:pt x="138" y="177"/>
                  <a:pt x="139" y="176"/>
                  <a:pt x="137" y="177"/>
                </a:cubicBezTo>
                <a:cubicBezTo>
                  <a:pt x="138" y="176"/>
                  <a:pt x="137" y="174"/>
                  <a:pt x="136" y="174"/>
                </a:cubicBezTo>
                <a:cubicBezTo>
                  <a:pt x="136" y="173"/>
                  <a:pt x="135" y="174"/>
                  <a:pt x="136" y="173"/>
                </a:cubicBezTo>
                <a:cubicBezTo>
                  <a:pt x="135" y="173"/>
                  <a:pt x="134" y="171"/>
                  <a:pt x="133" y="171"/>
                </a:cubicBezTo>
                <a:cubicBezTo>
                  <a:pt x="132" y="172"/>
                  <a:pt x="131" y="171"/>
                  <a:pt x="130" y="172"/>
                </a:cubicBezTo>
                <a:cubicBezTo>
                  <a:pt x="127" y="170"/>
                  <a:pt x="123" y="167"/>
                  <a:pt x="121" y="165"/>
                </a:cubicBezTo>
                <a:cubicBezTo>
                  <a:pt x="120" y="165"/>
                  <a:pt x="121" y="165"/>
                  <a:pt x="121" y="165"/>
                </a:cubicBezTo>
                <a:cubicBezTo>
                  <a:pt x="119" y="163"/>
                  <a:pt x="115" y="160"/>
                  <a:pt x="112" y="157"/>
                </a:cubicBezTo>
                <a:cubicBezTo>
                  <a:pt x="109" y="158"/>
                  <a:pt x="106" y="156"/>
                  <a:pt x="104" y="154"/>
                </a:cubicBezTo>
                <a:cubicBezTo>
                  <a:pt x="102" y="155"/>
                  <a:pt x="99" y="155"/>
                  <a:pt x="98" y="153"/>
                </a:cubicBezTo>
                <a:cubicBezTo>
                  <a:pt x="96" y="153"/>
                  <a:pt x="96" y="154"/>
                  <a:pt x="95" y="154"/>
                </a:cubicBezTo>
                <a:cubicBezTo>
                  <a:pt x="95" y="154"/>
                  <a:pt x="95" y="154"/>
                  <a:pt x="96" y="154"/>
                </a:cubicBezTo>
                <a:cubicBezTo>
                  <a:pt x="96" y="154"/>
                  <a:pt x="95" y="154"/>
                  <a:pt x="95" y="154"/>
                </a:cubicBezTo>
                <a:cubicBezTo>
                  <a:pt x="91" y="157"/>
                  <a:pt x="88" y="155"/>
                  <a:pt x="84" y="156"/>
                </a:cubicBezTo>
                <a:cubicBezTo>
                  <a:pt x="84" y="155"/>
                  <a:pt x="82" y="153"/>
                  <a:pt x="81" y="152"/>
                </a:cubicBezTo>
                <a:cubicBezTo>
                  <a:pt x="80" y="152"/>
                  <a:pt x="80" y="153"/>
                  <a:pt x="79" y="153"/>
                </a:cubicBezTo>
                <a:cubicBezTo>
                  <a:pt x="79" y="154"/>
                  <a:pt x="77" y="155"/>
                  <a:pt x="76" y="155"/>
                </a:cubicBezTo>
                <a:cubicBezTo>
                  <a:pt x="76" y="156"/>
                  <a:pt x="74" y="155"/>
                  <a:pt x="73" y="156"/>
                </a:cubicBezTo>
                <a:cubicBezTo>
                  <a:pt x="73" y="154"/>
                  <a:pt x="71" y="155"/>
                  <a:pt x="71" y="153"/>
                </a:cubicBezTo>
                <a:cubicBezTo>
                  <a:pt x="70" y="153"/>
                  <a:pt x="71" y="154"/>
                  <a:pt x="70" y="154"/>
                </a:cubicBezTo>
                <a:cubicBezTo>
                  <a:pt x="70" y="154"/>
                  <a:pt x="70" y="153"/>
                  <a:pt x="70" y="154"/>
                </a:cubicBezTo>
                <a:cubicBezTo>
                  <a:pt x="69" y="153"/>
                  <a:pt x="70" y="153"/>
                  <a:pt x="69" y="152"/>
                </a:cubicBezTo>
                <a:cubicBezTo>
                  <a:pt x="64" y="155"/>
                  <a:pt x="60" y="153"/>
                  <a:pt x="54" y="152"/>
                </a:cubicBezTo>
                <a:cubicBezTo>
                  <a:pt x="55" y="153"/>
                  <a:pt x="53" y="151"/>
                  <a:pt x="53" y="153"/>
                </a:cubicBezTo>
                <a:cubicBezTo>
                  <a:pt x="49" y="151"/>
                  <a:pt x="48" y="154"/>
                  <a:pt x="43" y="153"/>
                </a:cubicBezTo>
                <a:cubicBezTo>
                  <a:pt x="41" y="153"/>
                  <a:pt x="38" y="152"/>
                  <a:pt x="36" y="153"/>
                </a:cubicBezTo>
                <a:cubicBezTo>
                  <a:pt x="35" y="151"/>
                  <a:pt x="32" y="153"/>
                  <a:pt x="30" y="153"/>
                </a:cubicBezTo>
                <a:cubicBezTo>
                  <a:pt x="30" y="153"/>
                  <a:pt x="30" y="153"/>
                  <a:pt x="30" y="152"/>
                </a:cubicBezTo>
                <a:cubicBezTo>
                  <a:pt x="25" y="151"/>
                  <a:pt x="18" y="156"/>
                  <a:pt x="13" y="150"/>
                </a:cubicBezTo>
                <a:cubicBezTo>
                  <a:pt x="12" y="150"/>
                  <a:pt x="12" y="151"/>
                  <a:pt x="11" y="151"/>
                </a:cubicBezTo>
                <a:cubicBezTo>
                  <a:pt x="10" y="151"/>
                  <a:pt x="9" y="150"/>
                  <a:pt x="9" y="150"/>
                </a:cubicBezTo>
                <a:cubicBezTo>
                  <a:pt x="8" y="149"/>
                  <a:pt x="6" y="147"/>
                  <a:pt x="6" y="145"/>
                </a:cubicBezTo>
                <a:cubicBezTo>
                  <a:pt x="7" y="143"/>
                  <a:pt x="6" y="141"/>
                  <a:pt x="4" y="141"/>
                </a:cubicBezTo>
                <a:cubicBezTo>
                  <a:pt x="5" y="141"/>
                  <a:pt x="3" y="139"/>
                  <a:pt x="4" y="139"/>
                </a:cubicBezTo>
                <a:cubicBezTo>
                  <a:pt x="3" y="139"/>
                  <a:pt x="3" y="136"/>
                  <a:pt x="2" y="137"/>
                </a:cubicBezTo>
                <a:cubicBezTo>
                  <a:pt x="3" y="133"/>
                  <a:pt x="3" y="131"/>
                  <a:pt x="3" y="126"/>
                </a:cubicBezTo>
                <a:cubicBezTo>
                  <a:pt x="3" y="126"/>
                  <a:pt x="2" y="126"/>
                  <a:pt x="2" y="126"/>
                </a:cubicBezTo>
                <a:cubicBezTo>
                  <a:pt x="2" y="125"/>
                  <a:pt x="1" y="125"/>
                  <a:pt x="2" y="124"/>
                </a:cubicBezTo>
                <a:cubicBezTo>
                  <a:pt x="3" y="122"/>
                  <a:pt x="0" y="119"/>
                  <a:pt x="2" y="116"/>
                </a:cubicBezTo>
                <a:cubicBezTo>
                  <a:pt x="1" y="117"/>
                  <a:pt x="2" y="116"/>
                  <a:pt x="1" y="116"/>
                </a:cubicBezTo>
                <a:cubicBezTo>
                  <a:pt x="1" y="115"/>
                  <a:pt x="2" y="116"/>
                  <a:pt x="2" y="116"/>
                </a:cubicBezTo>
                <a:cubicBezTo>
                  <a:pt x="2" y="116"/>
                  <a:pt x="3" y="114"/>
                  <a:pt x="2" y="114"/>
                </a:cubicBezTo>
                <a:cubicBezTo>
                  <a:pt x="2" y="113"/>
                  <a:pt x="3" y="114"/>
                  <a:pt x="3" y="114"/>
                </a:cubicBezTo>
                <a:cubicBezTo>
                  <a:pt x="3" y="114"/>
                  <a:pt x="3" y="113"/>
                  <a:pt x="3" y="112"/>
                </a:cubicBezTo>
                <a:cubicBezTo>
                  <a:pt x="4" y="113"/>
                  <a:pt x="3" y="112"/>
                  <a:pt x="4" y="112"/>
                </a:cubicBezTo>
                <a:cubicBezTo>
                  <a:pt x="3" y="110"/>
                  <a:pt x="3" y="109"/>
                  <a:pt x="2" y="108"/>
                </a:cubicBezTo>
                <a:cubicBezTo>
                  <a:pt x="2" y="108"/>
                  <a:pt x="2" y="108"/>
                  <a:pt x="1" y="108"/>
                </a:cubicBezTo>
                <a:cubicBezTo>
                  <a:pt x="2" y="107"/>
                  <a:pt x="1" y="107"/>
                  <a:pt x="1" y="106"/>
                </a:cubicBezTo>
                <a:cubicBezTo>
                  <a:pt x="1" y="106"/>
                  <a:pt x="1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5"/>
                  <a:pt x="2" y="105"/>
                  <a:pt x="2" y="105"/>
                </a:cubicBezTo>
                <a:cubicBezTo>
                  <a:pt x="2" y="104"/>
                  <a:pt x="2" y="104"/>
                  <a:pt x="1" y="104"/>
                </a:cubicBezTo>
                <a:cubicBezTo>
                  <a:pt x="1" y="102"/>
                  <a:pt x="3" y="101"/>
                  <a:pt x="1" y="101"/>
                </a:cubicBezTo>
                <a:cubicBezTo>
                  <a:pt x="1" y="100"/>
                  <a:pt x="2" y="100"/>
                  <a:pt x="2" y="99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99"/>
                </a:cubicBezTo>
                <a:cubicBezTo>
                  <a:pt x="2" y="99"/>
                  <a:pt x="2" y="99"/>
                  <a:pt x="1" y="98"/>
                </a:cubicBezTo>
                <a:cubicBezTo>
                  <a:pt x="3" y="99"/>
                  <a:pt x="1" y="97"/>
                  <a:pt x="2" y="97"/>
                </a:cubicBezTo>
                <a:cubicBezTo>
                  <a:pt x="2" y="97"/>
                  <a:pt x="2" y="97"/>
                  <a:pt x="2" y="97"/>
                </a:cubicBezTo>
                <a:cubicBezTo>
                  <a:pt x="3" y="96"/>
                  <a:pt x="1" y="96"/>
                  <a:pt x="3" y="96"/>
                </a:cubicBezTo>
                <a:cubicBezTo>
                  <a:pt x="2" y="95"/>
                  <a:pt x="3" y="94"/>
                  <a:pt x="2" y="94"/>
                </a:cubicBezTo>
                <a:cubicBezTo>
                  <a:pt x="3" y="94"/>
                  <a:pt x="2" y="93"/>
                  <a:pt x="3" y="93"/>
                </a:cubicBezTo>
                <a:cubicBezTo>
                  <a:pt x="3" y="93"/>
                  <a:pt x="3" y="91"/>
                  <a:pt x="3" y="92"/>
                </a:cubicBezTo>
                <a:cubicBezTo>
                  <a:pt x="4" y="92"/>
                  <a:pt x="2" y="91"/>
                  <a:pt x="3" y="91"/>
                </a:cubicBezTo>
                <a:cubicBezTo>
                  <a:pt x="0" y="89"/>
                  <a:pt x="1" y="86"/>
                  <a:pt x="2" y="83"/>
                </a:cubicBezTo>
                <a:cubicBezTo>
                  <a:pt x="1" y="84"/>
                  <a:pt x="2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3" y="82"/>
                  <a:pt x="5" y="78"/>
                  <a:pt x="2" y="78"/>
                </a:cubicBezTo>
                <a:cubicBezTo>
                  <a:pt x="2" y="76"/>
                  <a:pt x="3" y="78"/>
                  <a:pt x="2" y="76"/>
                </a:cubicBezTo>
                <a:cubicBezTo>
                  <a:pt x="2" y="77"/>
                  <a:pt x="3" y="76"/>
                  <a:pt x="3" y="75"/>
                </a:cubicBezTo>
                <a:cubicBezTo>
                  <a:pt x="3" y="76"/>
                  <a:pt x="3" y="77"/>
                  <a:pt x="4" y="77"/>
                </a:cubicBezTo>
                <a:cubicBezTo>
                  <a:pt x="3" y="76"/>
                  <a:pt x="4" y="76"/>
                  <a:pt x="3" y="75"/>
                </a:cubicBezTo>
                <a:cubicBezTo>
                  <a:pt x="3" y="75"/>
                  <a:pt x="4" y="74"/>
                  <a:pt x="3" y="74"/>
                </a:cubicBezTo>
                <a:cubicBezTo>
                  <a:pt x="4" y="75"/>
                  <a:pt x="4" y="73"/>
                  <a:pt x="4" y="74"/>
                </a:cubicBezTo>
                <a:cubicBezTo>
                  <a:pt x="4" y="72"/>
                  <a:pt x="3" y="72"/>
                  <a:pt x="3" y="71"/>
                </a:cubicBezTo>
                <a:cubicBezTo>
                  <a:pt x="4" y="72"/>
                  <a:pt x="2" y="69"/>
                  <a:pt x="4" y="68"/>
                </a:cubicBezTo>
                <a:cubicBezTo>
                  <a:pt x="4" y="69"/>
                  <a:pt x="4" y="69"/>
                  <a:pt x="4" y="69"/>
                </a:cubicBezTo>
                <a:cubicBezTo>
                  <a:pt x="4" y="69"/>
                  <a:pt x="4" y="69"/>
                  <a:pt x="4" y="69"/>
                </a:cubicBezTo>
                <a:cubicBezTo>
                  <a:pt x="5" y="69"/>
                  <a:pt x="5" y="69"/>
                  <a:pt x="4" y="70"/>
                </a:cubicBezTo>
                <a:cubicBezTo>
                  <a:pt x="5" y="70"/>
                  <a:pt x="5" y="69"/>
                  <a:pt x="5" y="69"/>
                </a:cubicBezTo>
                <a:cubicBezTo>
                  <a:pt x="4" y="69"/>
                  <a:pt x="4" y="68"/>
                  <a:pt x="4" y="67"/>
                </a:cubicBezTo>
                <a:cubicBezTo>
                  <a:pt x="3" y="68"/>
                  <a:pt x="3" y="67"/>
                  <a:pt x="2" y="67"/>
                </a:cubicBezTo>
                <a:cubicBezTo>
                  <a:pt x="2" y="65"/>
                  <a:pt x="2" y="62"/>
                  <a:pt x="2" y="61"/>
                </a:cubicBezTo>
                <a:cubicBezTo>
                  <a:pt x="2" y="60"/>
                  <a:pt x="4" y="61"/>
                  <a:pt x="3" y="62"/>
                </a:cubicBezTo>
                <a:cubicBezTo>
                  <a:pt x="5" y="59"/>
                  <a:pt x="3" y="56"/>
                  <a:pt x="4" y="54"/>
                </a:cubicBezTo>
                <a:cubicBezTo>
                  <a:pt x="5" y="54"/>
                  <a:pt x="6" y="50"/>
                  <a:pt x="4" y="50"/>
                </a:cubicBezTo>
                <a:cubicBezTo>
                  <a:pt x="2" y="43"/>
                  <a:pt x="4" y="39"/>
                  <a:pt x="3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3" y="33"/>
                  <a:pt x="4" y="32"/>
                </a:cubicBezTo>
                <a:cubicBezTo>
                  <a:pt x="4" y="32"/>
                  <a:pt x="4" y="32"/>
                  <a:pt x="3" y="32"/>
                </a:cubicBezTo>
                <a:cubicBezTo>
                  <a:pt x="4" y="31"/>
                  <a:pt x="4" y="32"/>
                  <a:pt x="5" y="32"/>
                </a:cubicBezTo>
                <a:cubicBezTo>
                  <a:pt x="4" y="32"/>
                  <a:pt x="4" y="31"/>
                  <a:pt x="4" y="31"/>
                </a:cubicBezTo>
                <a:cubicBezTo>
                  <a:pt x="4" y="31"/>
                  <a:pt x="5" y="31"/>
                  <a:pt x="5" y="31"/>
                </a:cubicBezTo>
                <a:cubicBezTo>
                  <a:pt x="5" y="31"/>
                  <a:pt x="4" y="30"/>
                  <a:pt x="5" y="30"/>
                </a:cubicBezTo>
                <a:cubicBezTo>
                  <a:pt x="4" y="31"/>
                  <a:pt x="5" y="30"/>
                  <a:pt x="5" y="28"/>
                </a:cubicBezTo>
                <a:cubicBezTo>
                  <a:pt x="5" y="28"/>
                  <a:pt x="4" y="27"/>
                  <a:pt x="3" y="27"/>
                </a:cubicBezTo>
                <a:cubicBezTo>
                  <a:pt x="3" y="26"/>
                  <a:pt x="3" y="24"/>
                  <a:pt x="3" y="24"/>
                </a:cubicBezTo>
                <a:cubicBezTo>
                  <a:pt x="3" y="23"/>
                  <a:pt x="3" y="24"/>
                  <a:pt x="4" y="24"/>
                </a:cubicBezTo>
                <a:cubicBezTo>
                  <a:pt x="3" y="22"/>
                  <a:pt x="5" y="20"/>
                  <a:pt x="3" y="20"/>
                </a:cubicBezTo>
                <a:cubicBezTo>
                  <a:pt x="3" y="19"/>
                  <a:pt x="4" y="20"/>
                  <a:pt x="5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5" y="18"/>
                  <a:pt x="7" y="18"/>
                  <a:pt x="6" y="16"/>
                </a:cubicBezTo>
                <a:cubicBezTo>
                  <a:pt x="6" y="16"/>
                  <a:pt x="7" y="17"/>
                  <a:pt x="6" y="17"/>
                </a:cubicBezTo>
                <a:cubicBezTo>
                  <a:pt x="6" y="15"/>
                  <a:pt x="6" y="16"/>
                  <a:pt x="6" y="14"/>
                </a:cubicBezTo>
                <a:cubicBezTo>
                  <a:pt x="6" y="15"/>
                  <a:pt x="6" y="15"/>
                  <a:pt x="7" y="15"/>
                </a:cubicBezTo>
                <a:cubicBezTo>
                  <a:pt x="6" y="13"/>
                  <a:pt x="9" y="13"/>
                  <a:pt x="7" y="10"/>
                </a:cubicBezTo>
                <a:cubicBezTo>
                  <a:pt x="8" y="10"/>
                  <a:pt x="8" y="9"/>
                  <a:pt x="9" y="8"/>
                </a:cubicBezTo>
                <a:cubicBezTo>
                  <a:pt x="10" y="9"/>
                  <a:pt x="9" y="9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0" y="8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7"/>
                  <a:pt x="12" y="7"/>
                  <a:pt x="12" y="6"/>
                </a:cubicBezTo>
                <a:cubicBezTo>
                  <a:pt x="13" y="6"/>
                  <a:pt x="14" y="5"/>
                  <a:pt x="15" y="6"/>
                </a:cubicBezTo>
                <a:cubicBezTo>
                  <a:pt x="15" y="5"/>
                  <a:pt x="14" y="5"/>
                  <a:pt x="14" y="5"/>
                </a:cubicBezTo>
                <a:cubicBezTo>
                  <a:pt x="15" y="4"/>
                  <a:pt x="17" y="5"/>
                  <a:pt x="17" y="6"/>
                </a:cubicBezTo>
                <a:cubicBezTo>
                  <a:pt x="18" y="5"/>
                  <a:pt x="18" y="6"/>
                  <a:pt x="18" y="5"/>
                </a:cubicBezTo>
                <a:cubicBezTo>
                  <a:pt x="19" y="5"/>
                  <a:pt x="19" y="6"/>
                  <a:pt x="19" y="4"/>
                </a:cubicBezTo>
                <a:cubicBezTo>
                  <a:pt x="20" y="4"/>
                  <a:pt x="21" y="5"/>
                  <a:pt x="21" y="4"/>
                </a:cubicBezTo>
                <a:cubicBezTo>
                  <a:pt x="22" y="4"/>
                  <a:pt x="21" y="5"/>
                  <a:pt x="22" y="5"/>
                </a:cubicBezTo>
                <a:cubicBezTo>
                  <a:pt x="22" y="5"/>
                  <a:pt x="21" y="5"/>
                  <a:pt x="22" y="4"/>
                </a:cubicBezTo>
                <a:cubicBezTo>
                  <a:pt x="22" y="4"/>
                  <a:pt x="22" y="5"/>
                  <a:pt x="23" y="4"/>
                </a:cubicBezTo>
                <a:cubicBezTo>
                  <a:pt x="27" y="5"/>
                  <a:pt x="32" y="0"/>
                  <a:pt x="35" y="4"/>
                </a:cubicBezTo>
                <a:cubicBezTo>
                  <a:pt x="37" y="3"/>
                  <a:pt x="40" y="2"/>
                  <a:pt x="43" y="3"/>
                </a:cubicBezTo>
                <a:cubicBezTo>
                  <a:pt x="44" y="2"/>
                  <a:pt x="47" y="3"/>
                  <a:pt x="48" y="2"/>
                </a:cubicBezTo>
                <a:cubicBezTo>
                  <a:pt x="48" y="3"/>
                  <a:pt x="51" y="3"/>
                  <a:pt x="51" y="4"/>
                </a:cubicBezTo>
                <a:cubicBezTo>
                  <a:pt x="53" y="4"/>
                  <a:pt x="54" y="2"/>
                  <a:pt x="55" y="4"/>
                </a:cubicBezTo>
                <a:cubicBezTo>
                  <a:pt x="55" y="3"/>
                  <a:pt x="55" y="3"/>
                  <a:pt x="56" y="3"/>
                </a:cubicBezTo>
                <a:cubicBezTo>
                  <a:pt x="56" y="3"/>
                  <a:pt x="55" y="3"/>
                  <a:pt x="55" y="4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3"/>
                  <a:pt x="57" y="3"/>
                  <a:pt x="58" y="4"/>
                </a:cubicBezTo>
                <a:cubicBezTo>
                  <a:pt x="60" y="2"/>
                  <a:pt x="61" y="3"/>
                  <a:pt x="63" y="3"/>
                </a:cubicBezTo>
                <a:cubicBezTo>
                  <a:pt x="63" y="1"/>
                  <a:pt x="67" y="4"/>
                  <a:pt x="67" y="2"/>
                </a:cubicBezTo>
                <a:cubicBezTo>
                  <a:pt x="69" y="3"/>
                  <a:pt x="71" y="2"/>
                  <a:pt x="73" y="2"/>
                </a:cubicBezTo>
                <a:cubicBezTo>
                  <a:pt x="73" y="2"/>
                  <a:pt x="73" y="2"/>
                  <a:pt x="73" y="2"/>
                </a:cubicBezTo>
                <a:cubicBezTo>
                  <a:pt x="75" y="3"/>
                  <a:pt x="78" y="1"/>
                  <a:pt x="80" y="2"/>
                </a:cubicBezTo>
                <a:cubicBezTo>
                  <a:pt x="81" y="0"/>
                  <a:pt x="90" y="1"/>
                  <a:pt x="93" y="1"/>
                </a:cubicBezTo>
                <a:cubicBezTo>
                  <a:pt x="94" y="0"/>
                  <a:pt x="99" y="2"/>
                  <a:pt x="100" y="1"/>
                </a:cubicBezTo>
                <a:cubicBezTo>
                  <a:pt x="101" y="2"/>
                  <a:pt x="102" y="2"/>
                  <a:pt x="102" y="3"/>
                </a:cubicBezTo>
                <a:cubicBezTo>
                  <a:pt x="103" y="3"/>
                  <a:pt x="103" y="4"/>
                  <a:pt x="104" y="2"/>
                </a:cubicBezTo>
                <a:cubicBezTo>
                  <a:pt x="104" y="2"/>
                  <a:pt x="104" y="3"/>
                  <a:pt x="104" y="3"/>
                </a:cubicBezTo>
                <a:cubicBezTo>
                  <a:pt x="105" y="1"/>
                  <a:pt x="107" y="1"/>
                  <a:pt x="109" y="1"/>
                </a:cubicBezTo>
                <a:cubicBezTo>
                  <a:pt x="109" y="1"/>
                  <a:pt x="108" y="1"/>
                  <a:pt x="109" y="2"/>
                </a:cubicBezTo>
                <a:cubicBezTo>
                  <a:pt x="110" y="2"/>
                  <a:pt x="109" y="1"/>
                  <a:pt x="109" y="1"/>
                </a:cubicBezTo>
                <a:cubicBezTo>
                  <a:pt x="110" y="1"/>
                  <a:pt x="110" y="2"/>
                  <a:pt x="110" y="1"/>
                </a:cubicBezTo>
                <a:cubicBezTo>
                  <a:pt x="113" y="4"/>
                  <a:pt x="115" y="1"/>
                  <a:pt x="119" y="1"/>
                </a:cubicBezTo>
                <a:cubicBezTo>
                  <a:pt x="119" y="1"/>
                  <a:pt x="122" y="1"/>
                  <a:pt x="124" y="1"/>
                </a:cubicBezTo>
                <a:cubicBezTo>
                  <a:pt x="123" y="0"/>
                  <a:pt x="124" y="1"/>
                  <a:pt x="124" y="1"/>
                </a:cubicBezTo>
                <a:close/>
                <a:moveTo>
                  <a:pt x="209" y="103"/>
                </a:moveTo>
                <a:cubicBezTo>
                  <a:pt x="208" y="104"/>
                  <a:pt x="210" y="102"/>
                  <a:pt x="209" y="103"/>
                </a:cubicBezTo>
                <a:close/>
                <a:moveTo>
                  <a:pt x="202" y="148"/>
                </a:moveTo>
                <a:cubicBezTo>
                  <a:pt x="201" y="149"/>
                  <a:pt x="203" y="147"/>
                  <a:pt x="202" y="148"/>
                </a:cubicBezTo>
                <a:close/>
                <a:moveTo>
                  <a:pt x="200" y="149"/>
                </a:moveTo>
                <a:cubicBezTo>
                  <a:pt x="199" y="150"/>
                  <a:pt x="201" y="148"/>
                  <a:pt x="200" y="149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1"/>
                </a:cubicBezTo>
                <a:close/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lose/>
                <a:moveTo>
                  <a:pt x="9" y="10"/>
                </a:moveTo>
                <a:cubicBezTo>
                  <a:pt x="9" y="9"/>
                  <a:pt x="8" y="10"/>
                  <a:pt x="9" y="10"/>
                </a:cubicBezTo>
                <a:close/>
                <a:moveTo>
                  <a:pt x="89" y="2"/>
                </a:moveTo>
                <a:cubicBezTo>
                  <a:pt x="89" y="2"/>
                  <a:pt x="89" y="2"/>
                  <a:pt x="89" y="2"/>
                </a:cubicBezTo>
                <a:close/>
                <a:moveTo>
                  <a:pt x="106" y="2"/>
                </a:moveTo>
                <a:cubicBezTo>
                  <a:pt x="106" y="3"/>
                  <a:pt x="106" y="2"/>
                  <a:pt x="106" y="2"/>
                </a:cubicBezTo>
                <a:close/>
                <a:moveTo>
                  <a:pt x="155" y="2"/>
                </a:moveTo>
                <a:cubicBezTo>
                  <a:pt x="156" y="3"/>
                  <a:pt x="155" y="2"/>
                  <a:pt x="155" y="2"/>
                </a:cubicBezTo>
                <a:close/>
                <a:moveTo>
                  <a:pt x="182" y="2"/>
                </a:moveTo>
                <a:cubicBezTo>
                  <a:pt x="182" y="3"/>
                  <a:pt x="181" y="2"/>
                  <a:pt x="182" y="2"/>
                </a:cubicBezTo>
                <a:close/>
                <a:moveTo>
                  <a:pt x="182" y="2"/>
                </a:moveTo>
                <a:cubicBezTo>
                  <a:pt x="182" y="3"/>
                  <a:pt x="182" y="2"/>
                  <a:pt x="182" y="2"/>
                </a:cubicBezTo>
                <a:close/>
                <a:moveTo>
                  <a:pt x="45" y="3"/>
                </a:moveTo>
                <a:cubicBezTo>
                  <a:pt x="45" y="3"/>
                  <a:pt x="45" y="3"/>
                  <a:pt x="45" y="3"/>
                </a:cubicBezTo>
                <a:close/>
                <a:moveTo>
                  <a:pt x="105" y="3"/>
                </a:moveTo>
                <a:cubicBezTo>
                  <a:pt x="106" y="3"/>
                  <a:pt x="105" y="3"/>
                  <a:pt x="105" y="3"/>
                </a:cubicBezTo>
                <a:close/>
                <a:moveTo>
                  <a:pt x="67" y="3"/>
                </a:moveTo>
                <a:cubicBezTo>
                  <a:pt x="67" y="3"/>
                  <a:pt x="67" y="3"/>
                  <a:pt x="67" y="3"/>
                </a:cubicBezTo>
                <a:close/>
                <a:moveTo>
                  <a:pt x="69" y="3"/>
                </a:moveTo>
                <a:cubicBezTo>
                  <a:pt x="69" y="3"/>
                  <a:pt x="69" y="3"/>
                  <a:pt x="69" y="3"/>
                </a:cubicBezTo>
                <a:close/>
                <a:moveTo>
                  <a:pt x="174" y="3"/>
                </a:moveTo>
                <a:cubicBezTo>
                  <a:pt x="174" y="3"/>
                  <a:pt x="174" y="3"/>
                  <a:pt x="174" y="3"/>
                </a:cubicBezTo>
                <a:close/>
                <a:moveTo>
                  <a:pt x="43" y="4"/>
                </a:moveTo>
                <a:cubicBezTo>
                  <a:pt x="44" y="4"/>
                  <a:pt x="43" y="3"/>
                  <a:pt x="43" y="4"/>
                </a:cubicBezTo>
                <a:close/>
                <a:moveTo>
                  <a:pt x="44" y="4"/>
                </a:moveTo>
                <a:cubicBezTo>
                  <a:pt x="44" y="4"/>
                  <a:pt x="44" y="3"/>
                  <a:pt x="44" y="4"/>
                </a:cubicBezTo>
                <a:close/>
                <a:moveTo>
                  <a:pt x="60" y="4"/>
                </a:moveTo>
                <a:cubicBezTo>
                  <a:pt x="60" y="4"/>
                  <a:pt x="60" y="3"/>
                  <a:pt x="60" y="4"/>
                </a:cubicBezTo>
                <a:close/>
                <a:moveTo>
                  <a:pt x="104" y="4"/>
                </a:moveTo>
                <a:cubicBezTo>
                  <a:pt x="104" y="4"/>
                  <a:pt x="104" y="3"/>
                  <a:pt x="104" y="4"/>
                </a:cubicBezTo>
                <a:close/>
                <a:moveTo>
                  <a:pt x="103" y="4"/>
                </a:moveTo>
                <a:cubicBezTo>
                  <a:pt x="103" y="4"/>
                  <a:pt x="103" y="4"/>
                  <a:pt x="103" y="4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lose/>
                <a:moveTo>
                  <a:pt x="59" y="4"/>
                </a:moveTo>
                <a:cubicBezTo>
                  <a:pt x="59" y="4"/>
                  <a:pt x="59" y="4"/>
                  <a:pt x="59" y="4"/>
                </a:cubicBezTo>
                <a:close/>
                <a:moveTo>
                  <a:pt x="104" y="4"/>
                </a:moveTo>
                <a:cubicBezTo>
                  <a:pt x="104" y="4"/>
                  <a:pt x="104" y="4"/>
                  <a:pt x="104" y="4"/>
                </a:cubicBezTo>
                <a:close/>
                <a:moveTo>
                  <a:pt x="169" y="4"/>
                </a:moveTo>
                <a:cubicBezTo>
                  <a:pt x="170" y="4"/>
                  <a:pt x="169" y="4"/>
                  <a:pt x="169" y="4"/>
                </a:cubicBezTo>
                <a:close/>
                <a:moveTo>
                  <a:pt x="26" y="4"/>
                </a:moveTo>
                <a:cubicBezTo>
                  <a:pt x="26" y="5"/>
                  <a:pt x="26" y="4"/>
                  <a:pt x="26" y="4"/>
                </a:cubicBezTo>
                <a:close/>
                <a:moveTo>
                  <a:pt x="50" y="4"/>
                </a:moveTo>
                <a:cubicBezTo>
                  <a:pt x="51" y="5"/>
                  <a:pt x="50" y="4"/>
                  <a:pt x="50" y="4"/>
                </a:cubicBezTo>
                <a:close/>
                <a:moveTo>
                  <a:pt x="190" y="5"/>
                </a:moveTo>
                <a:cubicBezTo>
                  <a:pt x="190" y="5"/>
                  <a:pt x="190" y="5"/>
                  <a:pt x="190" y="5"/>
                </a:cubicBezTo>
                <a:close/>
                <a:moveTo>
                  <a:pt x="20" y="5"/>
                </a:moveTo>
                <a:cubicBezTo>
                  <a:pt x="20" y="5"/>
                  <a:pt x="20" y="5"/>
                  <a:pt x="20" y="5"/>
                </a:cubicBezTo>
                <a:close/>
                <a:moveTo>
                  <a:pt x="19" y="6"/>
                </a:moveTo>
                <a:cubicBezTo>
                  <a:pt x="19" y="6"/>
                  <a:pt x="19" y="6"/>
                  <a:pt x="19" y="6"/>
                </a:cubicBezTo>
                <a:close/>
                <a:moveTo>
                  <a:pt x="13" y="7"/>
                </a:moveTo>
                <a:cubicBezTo>
                  <a:pt x="13" y="7"/>
                  <a:pt x="12" y="6"/>
                  <a:pt x="13" y="7"/>
                </a:cubicBezTo>
                <a:close/>
                <a:moveTo>
                  <a:pt x="11" y="8"/>
                </a:moveTo>
                <a:cubicBezTo>
                  <a:pt x="11" y="8"/>
                  <a:pt x="11" y="8"/>
                  <a:pt x="11" y="8"/>
                </a:cubicBezTo>
                <a:close/>
                <a:moveTo>
                  <a:pt x="198" y="8"/>
                </a:moveTo>
                <a:cubicBezTo>
                  <a:pt x="199" y="8"/>
                  <a:pt x="198" y="8"/>
                  <a:pt x="198" y="8"/>
                </a:cubicBezTo>
                <a:close/>
                <a:moveTo>
                  <a:pt x="10" y="9"/>
                </a:moveTo>
                <a:cubicBezTo>
                  <a:pt x="10" y="9"/>
                  <a:pt x="10" y="9"/>
                  <a:pt x="10" y="9"/>
                </a:cubicBezTo>
                <a:close/>
                <a:moveTo>
                  <a:pt x="9" y="9"/>
                </a:moveTo>
                <a:cubicBezTo>
                  <a:pt x="9" y="10"/>
                  <a:pt x="9" y="9"/>
                  <a:pt x="9" y="9"/>
                </a:cubicBezTo>
                <a:close/>
                <a:moveTo>
                  <a:pt x="202" y="9"/>
                </a:moveTo>
                <a:cubicBezTo>
                  <a:pt x="203" y="10"/>
                  <a:pt x="202" y="9"/>
                  <a:pt x="202" y="9"/>
                </a:cubicBezTo>
                <a:close/>
                <a:moveTo>
                  <a:pt x="7" y="11"/>
                </a:moveTo>
                <a:cubicBezTo>
                  <a:pt x="8" y="11"/>
                  <a:pt x="7" y="10"/>
                  <a:pt x="7" y="11"/>
                </a:cubicBezTo>
                <a:close/>
                <a:moveTo>
                  <a:pt x="8" y="11"/>
                </a:moveTo>
                <a:cubicBezTo>
                  <a:pt x="8" y="11"/>
                  <a:pt x="8" y="10"/>
                  <a:pt x="8" y="11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8" y="11"/>
                </a:cubicBezTo>
                <a:close/>
                <a:moveTo>
                  <a:pt x="6" y="16"/>
                </a:moveTo>
                <a:cubicBezTo>
                  <a:pt x="6" y="16"/>
                  <a:pt x="6" y="16"/>
                  <a:pt x="6" y="16"/>
                </a:cubicBezTo>
                <a:close/>
                <a:moveTo>
                  <a:pt x="6" y="18"/>
                </a:moveTo>
                <a:cubicBezTo>
                  <a:pt x="7" y="18"/>
                  <a:pt x="6" y="18"/>
                  <a:pt x="6" y="18"/>
                </a:cubicBezTo>
                <a:close/>
                <a:moveTo>
                  <a:pt x="6" y="18"/>
                </a:moveTo>
                <a:cubicBezTo>
                  <a:pt x="6" y="19"/>
                  <a:pt x="6" y="17"/>
                  <a:pt x="6" y="18"/>
                </a:cubicBezTo>
                <a:close/>
                <a:moveTo>
                  <a:pt x="5" y="19"/>
                </a:moveTo>
                <a:cubicBezTo>
                  <a:pt x="5" y="19"/>
                  <a:pt x="5" y="19"/>
                  <a:pt x="5" y="19"/>
                </a:cubicBezTo>
                <a:close/>
                <a:moveTo>
                  <a:pt x="5" y="20"/>
                </a:moveTo>
                <a:cubicBezTo>
                  <a:pt x="5" y="20"/>
                  <a:pt x="5" y="20"/>
                  <a:pt x="5" y="20"/>
                </a:cubicBezTo>
                <a:close/>
                <a:moveTo>
                  <a:pt x="4" y="22"/>
                </a:moveTo>
                <a:cubicBezTo>
                  <a:pt x="5" y="22"/>
                  <a:pt x="4" y="22"/>
                  <a:pt x="4" y="22"/>
                </a:cubicBezTo>
                <a:close/>
                <a:moveTo>
                  <a:pt x="206" y="22"/>
                </a:moveTo>
                <a:cubicBezTo>
                  <a:pt x="207" y="22"/>
                  <a:pt x="206" y="22"/>
                  <a:pt x="206" y="22"/>
                </a:cubicBezTo>
                <a:close/>
                <a:moveTo>
                  <a:pt x="4" y="23"/>
                </a:moveTo>
                <a:cubicBezTo>
                  <a:pt x="4" y="23"/>
                  <a:pt x="4" y="23"/>
                  <a:pt x="4" y="23"/>
                </a:cubicBezTo>
                <a:close/>
                <a:moveTo>
                  <a:pt x="5" y="30"/>
                </a:moveTo>
                <a:cubicBezTo>
                  <a:pt x="5" y="30"/>
                  <a:pt x="5" y="30"/>
                  <a:pt x="5" y="30"/>
                </a:cubicBezTo>
                <a:close/>
                <a:moveTo>
                  <a:pt x="4" y="33"/>
                </a:moveTo>
                <a:cubicBezTo>
                  <a:pt x="5" y="33"/>
                  <a:pt x="4" y="33"/>
                  <a:pt x="4" y="33"/>
                </a:cubicBezTo>
                <a:close/>
                <a:moveTo>
                  <a:pt x="4" y="34"/>
                </a:moveTo>
                <a:cubicBezTo>
                  <a:pt x="5" y="34"/>
                  <a:pt x="4" y="33"/>
                  <a:pt x="4" y="34"/>
                </a:cubicBezTo>
                <a:close/>
                <a:moveTo>
                  <a:pt x="206" y="39"/>
                </a:moveTo>
                <a:cubicBezTo>
                  <a:pt x="206" y="39"/>
                  <a:pt x="206" y="39"/>
                  <a:pt x="206" y="39"/>
                </a:cubicBezTo>
                <a:close/>
                <a:moveTo>
                  <a:pt x="206" y="40"/>
                </a:moveTo>
                <a:cubicBezTo>
                  <a:pt x="207" y="40"/>
                  <a:pt x="206" y="40"/>
                  <a:pt x="206" y="40"/>
                </a:cubicBezTo>
                <a:close/>
                <a:moveTo>
                  <a:pt x="206" y="48"/>
                </a:moveTo>
                <a:cubicBezTo>
                  <a:pt x="207" y="48"/>
                  <a:pt x="206" y="47"/>
                  <a:pt x="206" y="48"/>
                </a:cubicBezTo>
                <a:close/>
                <a:moveTo>
                  <a:pt x="205" y="49"/>
                </a:moveTo>
                <a:cubicBezTo>
                  <a:pt x="206" y="49"/>
                  <a:pt x="205" y="49"/>
                  <a:pt x="205" y="49"/>
                </a:cubicBezTo>
                <a:close/>
                <a:moveTo>
                  <a:pt x="4" y="55"/>
                </a:moveTo>
                <a:cubicBezTo>
                  <a:pt x="5" y="55"/>
                  <a:pt x="4" y="55"/>
                  <a:pt x="4" y="55"/>
                </a:cubicBezTo>
                <a:close/>
                <a:moveTo>
                  <a:pt x="4" y="56"/>
                </a:moveTo>
                <a:cubicBezTo>
                  <a:pt x="5" y="56"/>
                  <a:pt x="4" y="56"/>
                  <a:pt x="4" y="56"/>
                </a:cubicBezTo>
                <a:close/>
                <a:moveTo>
                  <a:pt x="208" y="67"/>
                </a:moveTo>
                <a:cubicBezTo>
                  <a:pt x="208" y="67"/>
                  <a:pt x="208" y="67"/>
                  <a:pt x="208" y="67"/>
                </a:cubicBezTo>
                <a:close/>
                <a:moveTo>
                  <a:pt x="4" y="70"/>
                </a:moveTo>
                <a:cubicBezTo>
                  <a:pt x="5" y="73"/>
                  <a:pt x="3" y="69"/>
                  <a:pt x="4" y="70"/>
                </a:cubicBezTo>
                <a:close/>
                <a:moveTo>
                  <a:pt x="4" y="71"/>
                </a:moveTo>
                <a:cubicBezTo>
                  <a:pt x="5" y="71"/>
                  <a:pt x="4" y="70"/>
                  <a:pt x="4" y="71"/>
                </a:cubicBezTo>
                <a:close/>
                <a:moveTo>
                  <a:pt x="4" y="75"/>
                </a:moveTo>
                <a:cubicBezTo>
                  <a:pt x="5" y="75"/>
                  <a:pt x="4" y="74"/>
                  <a:pt x="4" y="75"/>
                </a:cubicBezTo>
                <a:close/>
                <a:moveTo>
                  <a:pt x="4" y="75"/>
                </a:moveTo>
                <a:cubicBezTo>
                  <a:pt x="4" y="75"/>
                  <a:pt x="4" y="75"/>
                  <a:pt x="4" y="75"/>
                </a:cubicBezTo>
                <a:close/>
                <a:moveTo>
                  <a:pt x="4" y="75"/>
                </a:moveTo>
                <a:cubicBezTo>
                  <a:pt x="5" y="75"/>
                  <a:pt x="4" y="75"/>
                  <a:pt x="4" y="75"/>
                </a:cubicBezTo>
                <a:close/>
                <a:moveTo>
                  <a:pt x="4" y="76"/>
                </a:moveTo>
                <a:cubicBezTo>
                  <a:pt x="4" y="76"/>
                  <a:pt x="4" y="76"/>
                  <a:pt x="4" y="76"/>
                </a:cubicBezTo>
                <a:close/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lose/>
                <a:moveTo>
                  <a:pt x="209" y="83"/>
                </a:moveTo>
                <a:cubicBezTo>
                  <a:pt x="209" y="83"/>
                  <a:pt x="208" y="83"/>
                  <a:pt x="209" y="83"/>
                </a:cubicBezTo>
                <a:close/>
                <a:moveTo>
                  <a:pt x="207" y="92"/>
                </a:moveTo>
                <a:cubicBezTo>
                  <a:pt x="207" y="93"/>
                  <a:pt x="207" y="92"/>
                  <a:pt x="207" y="92"/>
                </a:cubicBezTo>
                <a:close/>
                <a:moveTo>
                  <a:pt x="4" y="93"/>
                </a:moveTo>
                <a:cubicBezTo>
                  <a:pt x="4" y="93"/>
                  <a:pt x="4" y="93"/>
                  <a:pt x="4" y="93"/>
                </a:cubicBezTo>
                <a:close/>
                <a:moveTo>
                  <a:pt x="3" y="94"/>
                </a:moveTo>
                <a:cubicBezTo>
                  <a:pt x="4" y="94"/>
                  <a:pt x="3" y="94"/>
                  <a:pt x="3" y="94"/>
                </a:cubicBezTo>
                <a:close/>
                <a:moveTo>
                  <a:pt x="3" y="94"/>
                </a:moveTo>
                <a:cubicBezTo>
                  <a:pt x="3" y="94"/>
                  <a:pt x="3" y="94"/>
                  <a:pt x="3" y="94"/>
                </a:cubicBezTo>
                <a:close/>
                <a:moveTo>
                  <a:pt x="3" y="95"/>
                </a:moveTo>
                <a:cubicBezTo>
                  <a:pt x="3" y="95"/>
                  <a:pt x="3" y="95"/>
                  <a:pt x="3" y="95"/>
                </a:cubicBezTo>
                <a:close/>
                <a:moveTo>
                  <a:pt x="3" y="95"/>
                </a:moveTo>
                <a:cubicBezTo>
                  <a:pt x="3" y="95"/>
                  <a:pt x="2" y="95"/>
                  <a:pt x="3" y="95"/>
                </a:cubicBezTo>
                <a:close/>
                <a:moveTo>
                  <a:pt x="209" y="97"/>
                </a:moveTo>
                <a:cubicBezTo>
                  <a:pt x="209" y="98"/>
                  <a:pt x="208" y="97"/>
                  <a:pt x="209" y="97"/>
                </a:cubicBezTo>
                <a:close/>
                <a:moveTo>
                  <a:pt x="2" y="99"/>
                </a:moveTo>
                <a:cubicBezTo>
                  <a:pt x="2" y="100"/>
                  <a:pt x="2" y="98"/>
                  <a:pt x="2" y="99"/>
                </a:cubicBezTo>
                <a:close/>
                <a:moveTo>
                  <a:pt x="2" y="103"/>
                </a:moveTo>
                <a:cubicBezTo>
                  <a:pt x="2" y="103"/>
                  <a:pt x="2" y="103"/>
                  <a:pt x="2" y="103"/>
                </a:cubicBezTo>
                <a:close/>
                <a:moveTo>
                  <a:pt x="207" y="105"/>
                </a:moveTo>
                <a:cubicBezTo>
                  <a:pt x="207" y="105"/>
                  <a:pt x="207" y="104"/>
                  <a:pt x="207" y="105"/>
                </a:cubicBezTo>
                <a:close/>
                <a:moveTo>
                  <a:pt x="2" y="106"/>
                </a:moveTo>
                <a:cubicBezTo>
                  <a:pt x="2" y="106"/>
                  <a:pt x="1" y="106"/>
                  <a:pt x="2" y="106"/>
                </a:cubicBezTo>
                <a:close/>
                <a:moveTo>
                  <a:pt x="4" y="112"/>
                </a:moveTo>
                <a:cubicBezTo>
                  <a:pt x="4" y="113"/>
                  <a:pt x="4" y="112"/>
                  <a:pt x="4" y="112"/>
                </a:cubicBezTo>
                <a:close/>
                <a:moveTo>
                  <a:pt x="5" y="112"/>
                </a:moveTo>
                <a:cubicBezTo>
                  <a:pt x="5" y="113"/>
                  <a:pt x="5" y="112"/>
                  <a:pt x="5" y="112"/>
                </a:cubicBezTo>
                <a:close/>
                <a:moveTo>
                  <a:pt x="3" y="113"/>
                </a:moveTo>
                <a:cubicBezTo>
                  <a:pt x="4" y="113"/>
                  <a:pt x="3" y="113"/>
                  <a:pt x="3" y="113"/>
                </a:cubicBezTo>
                <a:close/>
                <a:moveTo>
                  <a:pt x="4" y="113"/>
                </a:moveTo>
                <a:cubicBezTo>
                  <a:pt x="4" y="113"/>
                  <a:pt x="4" y="113"/>
                  <a:pt x="4" y="113"/>
                </a:cubicBezTo>
                <a:close/>
                <a:moveTo>
                  <a:pt x="3" y="114"/>
                </a:moveTo>
                <a:cubicBezTo>
                  <a:pt x="4" y="114"/>
                  <a:pt x="3" y="114"/>
                  <a:pt x="3" y="114"/>
                </a:cubicBezTo>
                <a:close/>
                <a:moveTo>
                  <a:pt x="207" y="115"/>
                </a:moveTo>
                <a:cubicBezTo>
                  <a:pt x="208" y="116"/>
                  <a:pt x="208" y="114"/>
                  <a:pt x="207" y="115"/>
                </a:cubicBezTo>
                <a:close/>
                <a:moveTo>
                  <a:pt x="3" y="115"/>
                </a:moveTo>
                <a:cubicBezTo>
                  <a:pt x="3" y="115"/>
                  <a:pt x="3" y="115"/>
                  <a:pt x="3" y="115"/>
                </a:cubicBezTo>
                <a:close/>
                <a:moveTo>
                  <a:pt x="3" y="116"/>
                </a:moveTo>
                <a:cubicBezTo>
                  <a:pt x="3" y="116"/>
                  <a:pt x="2" y="116"/>
                  <a:pt x="3" y="116"/>
                </a:cubicBezTo>
                <a:close/>
                <a:moveTo>
                  <a:pt x="3" y="117"/>
                </a:moveTo>
                <a:cubicBezTo>
                  <a:pt x="3" y="117"/>
                  <a:pt x="2" y="117"/>
                  <a:pt x="3" y="117"/>
                </a:cubicBezTo>
                <a:close/>
                <a:moveTo>
                  <a:pt x="2" y="118"/>
                </a:moveTo>
                <a:cubicBezTo>
                  <a:pt x="2" y="118"/>
                  <a:pt x="2" y="118"/>
                  <a:pt x="2" y="118"/>
                </a:cubicBezTo>
                <a:close/>
                <a:moveTo>
                  <a:pt x="208" y="130"/>
                </a:moveTo>
                <a:cubicBezTo>
                  <a:pt x="208" y="130"/>
                  <a:pt x="208" y="130"/>
                  <a:pt x="208" y="130"/>
                </a:cubicBezTo>
                <a:close/>
                <a:moveTo>
                  <a:pt x="208" y="131"/>
                </a:moveTo>
                <a:cubicBezTo>
                  <a:pt x="208" y="131"/>
                  <a:pt x="208" y="131"/>
                  <a:pt x="208" y="131"/>
                </a:cubicBezTo>
                <a:close/>
                <a:moveTo>
                  <a:pt x="4" y="132"/>
                </a:moveTo>
                <a:cubicBezTo>
                  <a:pt x="4" y="132"/>
                  <a:pt x="4" y="132"/>
                  <a:pt x="4" y="132"/>
                </a:cubicBezTo>
                <a:close/>
                <a:moveTo>
                  <a:pt x="4" y="133"/>
                </a:moveTo>
                <a:cubicBezTo>
                  <a:pt x="4" y="133"/>
                  <a:pt x="4" y="132"/>
                  <a:pt x="4" y="133"/>
                </a:cubicBezTo>
                <a:close/>
                <a:moveTo>
                  <a:pt x="209" y="134"/>
                </a:moveTo>
                <a:cubicBezTo>
                  <a:pt x="209" y="134"/>
                  <a:pt x="209" y="134"/>
                  <a:pt x="209" y="134"/>
                </a:cubicBezTo>
                <a:close/>
                <a:moveTo>
                  <a:pt x="3" y="135"/>
                </a:moveTo>
                <a:cubicBezTo>
                  <a:pt x="3" y="135"/>
                  <a:pt x="3" y="135"/>
                  <a:pt x="3" y="135"/>
                </a:cubicBezTo>
                <a:close/>
                <a:moveTo>
                  <a:pt x="203" y="148"/>
                </a:moveTo>
                <a:cubicBezTo>
                  <a:pt x="203" y="148"/>
                  <a:pt x="203" y="148"/>
                  <a:pt x="203" y="148"/>
                </a:cubicBezTo>
                <a:close/>
                <a:moveTo>
                  <a:pt x="149" y="165"/>
                </a:moveTo>
                <a:cubicBezTo>
                  <a:pt x="150" y="166"/>
                  <a:pt x="150" y="164"/>
                  <a:pt x="149" y="165"/>
                </a:cubicBezTo>
                <a:close/>
                <a:moveTo>
                  <a:pt x="136" y="173"/>
                </a:moveTo>
                <a:cubicBezTo>
                  <a:pt x="137" y="174"/>
                  <a:pt x="135" y="172"/>
                  <a:pt x="136" y="173"/>
                </a:cubicBezTo>
                <a:close/>
                <a:moveTo>
                  <a:pt x="137" y="173"/>
                </a:moveTo>
                <a:cubicBezTo>
                  <a:pt x="137" y="174"/>
                  <a:pt x="137" y="173"/>
                  <a:pt x="137" y="173"/>
                </a:cubicBezTo>
                <a:close/>
                <a:moveTo>
                  <a:pt x="137" y="174"/>
                </a:moveTo>
                <a:cubicBezTo>
                  <a:pt x="137" y="174"/>
                  <a:pt x="136" y="174"/>
                  <a:pt x="137" y="174"/>
                </a:cubicBezTo>
                <a:close/>
                <a:moveTo>
                  <a:pt x="159" y="188"/>
                </a:moveTo>
                <a:cubicBezTo>
                  <a:pt x="159" y="189"/>
                  <a:pt x="159" y="188"/>
                  <a:pt x="159" y="18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pt-PT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Receita Pública: </a:t>
            </a:r>
            <a:r>
              <a:rPr lang="pt-PT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Recursos monetários ou em espécie, seja qual 	for a sua 	fonte     	ou natureza, colectado pelo Estado 	através 	das suas 	instituições para atender as despesas públicas.</a:t>
            </a:r>
          </a:p>
          <a:p>
            <a:pPr algn="just">
              <a:spcBef>
                <a:spcPct val="0"/>
              </a:spcBef>
              <a:defRPr/>
            </a:pPr>
            <a:r>
              <a:rPr lang="pt-PT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spcBef>
                <a:spcPct val="0"/>
              </a:spcBef>
              <a:defRPr/>
            </a:pPr>
            <a:endParaRPr lang="pt-PT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pt-PT" i="1" dirty="0">
              <a:solidFill>
                <a:prstClr val="white"/>
              </a:solidFill>
              <a:latin typeface="Calibri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pt-PT" sz="2000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E71BEEA7-4084-023F-FC0D-6545325A9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950801"/>
              </p:ext>
            </p:extLst>
          </p:nvPr>
        </p:nvGraphicFramePr>
        <p:xfrm>
          <a:off x="-1037112" y="4004269"/>
          <a:ext cx="11956123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20" name="Slide Number Placeholder 10">
            <a:extLst>
              <a:ext uri="{FF2B5EF4-FFF2-40B4-BE49-F238E27FC236}">
                <a16:creationId xmlns:a16="http://schemas.microsoft.com/office/drawing/2014/main" id="{5268865C-7110-4993-612B-CE114284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D092CDE-38B4-492E-AD81-AF8DA9F525AC}" type="slidenum">
              <a:rPr lang="pt-PT" altLang="pt-PT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pt-PT" altLang="pt-PT" sz="1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F7CF0374-54E1-B526-7988-00EEBC320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06" y="354563"/>
            <a:ext cx="10721788" cy="722356"/>
          </a:xfrm>
          <a:prstGeom prst="rect">
            <a:avLst/>
          </a:prstGeom>
          <a:solidFill>
            <a:srgbClr val="333399">
              <a:lumMod val="75000"/>
            </a:srgb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1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buSzTx/>
              <a:buFontTx/>
              <a:buNone/>
              <a:tabLst/>
              <a:defRPr/>
            </a:pPr>
            <a:endParaRPr kumimoji="0" lang="pt-PT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Conceitos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Receitas</a:t>
            </a:r>
            <a:endParaRPr kumimoji="0" lang="pt-MZ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buSzTx/>
              <a:buFontTx/>
              <a:buNone/>
              <a:tabLst/>
              <a:defRPr/>
            </a:pPr>
            <a:endParaRPr kumimoji="0" lang="pt-MZ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8874-B0E1-9AD1-8B16-E7B2951D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60" y="1240971"/>
            <a:ext cx="11240520" cy="5508621"/>
          </a:xfrm>
        </p:spPr>
        <p:txBody>
          <a:bodyPr/>
          <a:lstStyle/>
          <a:p>
            <a:pPr marL="342882" lvl="1" indent="-342882" algn="just">
              <a:buFont typeface="Wingdings" panose="05000000000000000000" pitchFamily="2" charset="2"/>
              <a:buChar char="q"/>
              <a:defRPr/>
            </a:pPr>
            <a:r>
              <a:rPr lang="en-US" sz="2800" b="1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Receita</a:t>
            </a:r>
            <a:r>
              <a:rPr lang="en-US" sz="2800" b="1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Própria</a:t>
            </a:r>
            <a:r>
              <a:rPr lang="en-US" sz="2800" b="1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pt-PT" alt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é a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Receita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Pública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proveniente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recebimentos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Órgãos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do Estado 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Entidades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Privadas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Provém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uma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Prestação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Serviço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ou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Venda de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Produto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pelo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Estado,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que a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adesão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é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voluntária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mediante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contrato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firmado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 algn="just">
              <a:buNone/>
              <a:defRPr/>
            </a:pPr>
            <a:r>
              <a:rPr lang="pt-PT" altLang="en-US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Ex:          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Aluguer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espaço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para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actividades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económicas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privadas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;</a:t>
            </a:r>
          </a:p>
          <a:p>
            <a:pPr marL="1200103" lvl="3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Arrendamento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imóveis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;</a:t>
            </a:r>
          </a:p>
          <a:p>
            <a:pPr marL="1200103" lvl="3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Serviço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atendimento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especial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nos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Hospitais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Públicos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;</a:t>
            </a:r>
          </a:p>
          <a:p>
            <a:pPr marL="1200103" lvl="3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Cobrancas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(TAXAS) das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inscricões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para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realizacao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Exames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Admissão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para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IdF’s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;</a:t>
            </a:r>
          </a:p>
          <a:p>
            <a:pPr marL="1200103" lvl="3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Emissão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certificados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 outros; </a:t>
            </a:r>
          </a:p>
          <a:p>
            <a:pPr marL="1200103" lvl="3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Cobrança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mensalidades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 para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cursos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período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pós-laboral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;</a:t>
            </a:r>
          </a:p>
          <a:p>
            <a:pPr marL="1200103" lvl="3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Cobrança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mensalidades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nas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creches do Sector e outros.</a:t>
            </a:r>
            <a:endParaRPr lang="pt-PT" sz="24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2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Divulgar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Procedimentos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para a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Previsão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Inscrição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Gestão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das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Receitas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do Sector;</a:t>
            </a:r>
            <a:endParaRPr lang="en-US" sz="2200" dirty="0">
              <a:latin typeface="Gill Sans MT" panose="020B0502020104020203" pitchFamily="34" charset="0"/>
              <a:ea typeface="Verdana" pitchFamily="34" charset="0"/>
              <a:cs typeface="Verdana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Potenciar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Orçamento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do Sector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através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das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Receitas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Públicas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Arrecadadas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pelas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Instituições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Subordinadas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e/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ou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Tuteladas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;</a:t>
            </a:r>
            <a:endParaRPr lang="en-US" sz="2200" dirty="0">
              <a:latin typeface="Gill Sans MT" panose="020B0502020104020203" pitchFamily="34" charset="0"/>
              <a:ea typeface="Verdana" pitchFamily="34" charset="0"/>
              <a:cs typeface="Verdana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t-PT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Orientar as Institui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ções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nível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Central e Provincial no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processo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Previsão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das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Receitas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Reprogramação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Inscrição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junto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às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áreas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fiscais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Requisição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pedidos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desembolso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) e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utilização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correcta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dos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fundos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  <a:endParaRPr lang="pt-PT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882" lvl="1" indent="-342882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8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800" dirty="0">
                <a:latin typeface="Gill Sans MT" panose="020B0502020104020203" pitchFamily="34" charset="0"/>
              </a:rPr>
              <a:t> </a:t>
            </a:r>
            <a:endParaRPr lang="pt-PT" sz="2800" dirty="0">
              <a:latin typeface="Gill Sans MT" panose="020B0502020104020203" pitchFamily="34" charset="0"/>
            </a:endParaRPr>
          </a:p>
          <a:p>
            <a:pPr marL="609600" indent="-609600" algn="just">
              <a:defRPr/>
            </a:pPr>
            <a:endParaRPr lang="pt-PT" altLang="en-US" sz="28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9F4EF49-95AE-3AE1-D2A7-06852CA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80" y="354563"/>
            <a:ext cx="9643914" cy="7929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tIns="144000" bIns="1080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endParaRPr lang="pt-PT" sz="2800" dirty="0">
              <a:solidFill>
                <a:schemeClr val="bg1"/>
              </a:solidFill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r>
              <a:rPr lang="en-GB" sz="2800" b="1" dirty="0" err="1">
                <a:solidFill>
                  <a:schemeClr val="bg1"/>
                </a:solidFill>
              </a:rPr>
              <a:t>Tipos</a:t>
            </a:r>
            <a:r>
              <a:rPr lang="en-GB" sz="2800" b="1" dirty="0">
                <a:solidFill>
                  <a:schemeClr val="bg1"/>
                </a:solidFill>
              </a:rPr>
              <a:t> de </a:t>
            </a:r>
            <a:r>
              <a:rPr lang="en-GB" sz="2800" b="1" dirty="0" err="1">
                <a:solidFill>
                  <a:schemeClr val="bg1"/>
                </a:solidFill>
              </a:rPr>
              <a:t>Receitas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Geradas</a:t>
            </a:r>
            <a:r>
              <a:rPr lang="en-GB" sz="2800" b="1" dirty="0">
                <a:solidFill>
                  <a:schemeClr val="bg1"/>
                </a:solidFill>
              </a:rPr>
              <a:t> no Sector</a:t>
            </a:r>
            <a:r>
              <a:rPr lang="en-GB" sz="2800" b="1" dirty="0">
                <a:solidFill>
                  <a:srgbClr val="FF0000"/>
                </a:solidFill>
              </a:rPr>
              <a:t> (1/2)</a:t>
            </a: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C1FC"/>
              </a:buClr>
              <a:defRPr/>
            </a:pPr>
            <a:endParaRPr lang="pt-M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51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sau_template_09_abril_201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isau_template_09_abril_201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4363</TotalTime>
  <Words>865</Words>
  <Application>Microsoft Office PowerPoint</Application>
  <PresentationFormat>Widescreen</PresentationFormat>
  <Paragraphs>170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MS PGothic</vt:lpstr>
      <vt:lpstr>Arial</vt:lpstr>
      <vt:lpstr>Calibri</vt:lpstr>
      <vt:lpstr>Calibri Light</vt:lpstr>
      <vt:lpstr>Courier New</vt:lpstr>
      <vt:lpstr>Gill Sans MT</vt:lpstr>
      <vt:lpstr>Verdana</vt:lpstr>
      <vt:lpstr>Wingdings</vt:lpstr>
      <vt:lpstr>Office Theme</vt:lpstr>
      <vt:lpstr>misau_template_09_abril_2014</vt:lpstr>
      <vt:lpstr>1_misau_template_09_abril_2014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Perguntas e Respostas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hanifa raman</dc:creator>
  <cp:lastModifiedBy>MISAU-03</cp:lastModifiedBy>
  <cp:revision>207</cp:revision>
  <cp:lastPrinted>2023-03-10T11:19:33Z</cp:lastPrinted>
  <dcterms:created xsi:type="dcterms:W3CDTF">2022-10-14T09:15:56Z</dcterms:created>
  <dcterms:modified xsi:type="dcterms:W3CDTF">2024-08-08T09:16:32Z</dcterms:modified>
</cp:coreProperties>
</file>