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96" r:id="rId3"/>
    <p:sldId id="334" r:id="rId4"/>
    <p:sldId id="527" r:id="rId5"/>
    <p:sldId id="323" r:id="rId6"/>
    <p:sldId id="326" r:id="rId7"/>
    <p:sldId id="528" r:id="rId8"/>
    <p:sldId id="277" r:id="rId9"/>
    <p:sldId id="336" r:id="rId10"/>
    <p:sldId id="335" r:id="rId11"/>
    <p:sldId id="2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09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35" autoAdjust="0"/>
    <p:restoredTop sz="87320" autoAdjust="0"/>
  </p:normalViewPr>
  <p:slideViewPr>
    <p:cSldViewPr snapToGrid="0">
      <p:cViewPr varScale="1">
        <p:scale>
          <a:sx n="68" d="100"/>
          <a:sy n="68" d="100"/>
        </p:scale>
        <p:origin x="92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FFC19-ACAE-41BC-899D-47AD126F4686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B11F8-4478-4022-BD77-EF1FF48BCC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2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B11F8-4478-4022-BD77-EF1FF48BCCE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7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FORMAÇÃO CONTÍNUA NO MINISTÉRIO DA SAÚDE, É REGIDA PELA ESTRATÉGIA E REGULAMENTO DA FORMAÇÃO CONTÍNUA.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B11F8-4478-4022-BD77-EF1FF48BCCE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44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1.O </a:t>
            </a:r>
            <a:r>
              <a:rPr lang="en-GB" dirty="0" err="1"/>
              <a:t>processo</a:t>
            </a:r>
            <a:r>
              <a:rPr lang="en-GB" dirty="0"/>
              <a:t> de FC </a:t>
            </a:r>
            <a:r>
              <a:rPr lang="en-GB" dirty="0" err="1"/>
              <a:t>inicia</a:t>
            </a:r>
            <a:r>
              <a:rPr lang="en-GB" dirty="0"/>
              <a:t> com a </a:t>
            </a:r>
            <a:r>
              <a:rPr lang="en-GB" dirty="0" err="1"/>
              <a:t>planificação</a:t>
            </a:r>
            <a:r>
              <a:rPr lang="en-GB" dirty="0"/>
              <a:t>.: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Departamentos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Programas</a:t>
            </a:r>
            <a:r>
              <a:rPr lang="en-GB" dirty="0"/>
              <a:t> de </a:t>
            </a:r>
            <a:r>
              <a:rPr lang="en-GB" dirty="0" err="1"/>
              <a:t>Saúde</a:t>
            </a:r>
            <a:r>
              <a:rPr lang="en-GB" dirty="0"/>
              <a:t> é que </a:t>
            </a:r>
            <a:r>
              <a:rPr lang="en-GB" dirty="0" err="1"/>
              <a:t>planificam</a:t>
            </a:r>
            <a:r>
              <a:rPr lang="en-GB" dirty="0"/>
              <a:t> as </a:t>
            </a:r>
            <a:r>
              <a:rPr lang="en-GB" dirty="0" err="1"/>
              <a:t>formações</a:t>
            </a:r>
            <a:r>
              <a:rPr lang="en-GB" dirty="0"/>
              <a:t> </a:t>
            </a:r>
            <a:r>
              <a:rPr lang="en-GB" dirty="0" err="1"/>
              <a:t>contínuas</a:t>
            </a:r>
            <a:r>
              <a:rPr lang="en-GB" dirty="0"/>
              <a:t> sempre que </a:t>
            </a:r>
            <a:r>
              <a:rPr lang="en-GB" dirty="0" err="1"/>
              <a:t>há</a:t>
            </a:r>
            <a:r>
              <a:rPr lang="en-GB" dirty="0"/>
              <a:t> </a:t>
            </a:r>
            <a:r>
              <a:rPr lang="en-GB" dirty="0" err="1"/>
              <a:t>necessidade</a:t>
            </a:r>
            <a:r>
              <a:rPr lang="en-GB" dirty="0"/>
              <a:t>.  </a:t>
            </a:r>
            <a:r>
              <a:rPr lang="en-GB" dirty="0" err="1"/>
              <a:t>Depois</a:t>
            </a:r>
            <a:r>
              <a:rPr lang="en-GB" dirty="0"/>
              <a:t> de </a:t>
            </a:r>
            <a:r>
              <a:rPr lang="en-GB" dirty="0" err="1"/>
              <a:t>planificar</a:t>
            </a:r>
            <a:r>
              <a:rPr lang="en-GB" dirty="0"/>
              <a:t> as </a:t>
            </a:r>
            <a:r>
              <a:rPr lang="en-GB" dirty="0" err="1"/>
              <a:t>formações</a:t>
            </a:r>
            <a:r>
              <a:rPr lang="en-GB" dirty="0"/>
              <a:t>, </a:t>
            </a:r>
            <a:r>
              <a:rPr lang="en-GB" dirty="0" err="1"/>
              <a:t>elaboram</a:t>
            </a:r>
            <a:r>
              <a:rPr lang="en-GB" dirty="0"/>
              <a:t> um </a:t>
            </a:r>
            <a:r>
              <a:rPr lang="en-GB" dirty="0" err="1"/>
              <a:t>plano</a:t>
            </a:r>
            <a:r>
              <a:rPr lang="en-GB" dirty="0"/>
              <a:t> annual de </a:t>
            </a:r>
            <a:r>
              <a:rPr lang="en-GB" dirty="0" err="1"/>
              <a:t>todas</a:t>
            </a:r>
            <a:r>
              <a:rPr lang="en-GB" dirty="0"/>
              <a:t> as </a:t>
            </a:r>
            <a:r>
              <a:rPr lang="en-GB" dirty="0" err="1"/>
              <a:t>formações</a:t>
            </a:r>
            <a:r>
              <a:rPr lang="en-GB" dirty="0"/>
              <a:t> e </a:t>
            </a:r>
            <a:r>
              <a:rPr lang="en-GB" dirty="0" err="1"/>
              <a:t>submetem</a:t>
            </a:r>
            <a:r>
              <a:rPr lang="en-GB" dirty="0"/>
              <a:t> </a:t>
            </a:r>
            <a:r>
              <a:rPr lang="en-GB" dirty="0" err="1"/>
              <a:t>ao</a:t>
            </a:r>
            <a:r>
              <a:rPr lang="en-GB" dirty="0"/>
              <a:t> sector de FC. </a:t>
            </a:r>
          </a:p>
          <a:p>
            <a:pPr>
              <a:lnSpc>
                <a:spcPct val="150000"/>
              </a:lnSpc>
            </a:pPr>
            <a:r>
              <a:rPr lang="en-GB" dirty="0"/>
              <a:t>2. No </a:t>
            </a:r>
            <a:r>
              <a:rPr lang="en-GB" dirty="0" err="1"/>
              <a:t>momento</a:t>
            </a:r>
            <a:r>
              <a:rPr lang="en-GB" dirty="0"/>
              <a:t> da </a:t>
            </a:r>
            <a:r>
              <a:rPr lang="en-GB" dirty="0" err="1"/>
              <a:t>implimentação</a:t>
            </a:r>
            <a:r>
              <a:rPr lang="en-GB" dirty="0"/>
              <a:t>, </a:t>
            </a:r>
            <a:r>
              <a:rPr lang="en-GB" dirty="0" err="1"/>
              <a:t>elaboram</a:t>
            </a:r>
            <a:r>
              <a:rPr lang="en-GB" dirty="0"/>
              <a:t> as </a:t>
            </a:r>
            <a:r>
              <a:rPr lang="en-GB" dirty="0" err="1"/>
              <a:t>propostas</a:t>
            </a:r>
            <a:r>
              <a:rPr lang="en-GB" dirty="0"/>
              <a:t> de FC para a </a:t>
            </a:r>
            <a:r>
              <a:rPr lang="en-GB" dirty="0" err="1"/>
              <a:t>sua</a:t>
            </a:r>
            <a:r>
              <a:rPr lang="en-GB" dirty="0"/>
              <a:t> </a:t>
            </a:r>
            <a:r>
              <a:rPr lang="en-GB" dirty="0" err="1"/>
              <a:t>autorização</a:t>
            </a:r>
            <a:r>
              <a:rPr lang="en-GB" dirty="0"/>
              <a:t>. </a:t>
            </a:r>
          </a:p>
          <a:p>
            <a:pPr>
              <a:lnSpc>
                <a:spcPct val="150000"/>
              </a:lnSpc>
            </a:pPr>
            <a:r>
              <a:rPr lang="en-GB" dirty="0"/>
              <a:t>3.Manuais de FC para o </a:t>
            </a:r>
            <a:r>
              <a:rPr lang="en-GB" dirty="0" err="1"/>
              <a:t>uso</a:t>
            </a:r>
            <a:r>
              <a:rPr lang="en-GB" dirty="0"/>
              <a:t> </a:t>
            </a:r>
            <a:r>
              <a:rPr lang="en-GB" dirty="0" err="1"/>
              <a:t>pelos</a:t>
            </a:r>
            <a:r>
              <a:rPr lang="en-GB" dirty="0"/>
              <a:t> </a:t>
            </a:r>
            <a:r>
              <a:rPr lang="en-GB" dirty="0" err="1"/>
              <a:t>formandos</a:t>
            </a:r>
            <a:r>
              <a:rPr lang="en-GB" dirty="0"/>
              <a:t>: o slide é um </a:t>
            </a:r>
            <a:r>
              <a:rPr lang="en-GB" dirty="0" err="1"/>
              <a:t>meio</a:t>
            </a:r>
            <a:r>
              <a:rPr lang="en-GB" dirty="0"/>
              <a:t> de Ensino e </a:t>
            </a:r>
            <a:r>
              <a:rPr lang="en-GB" dirty="0" err="1"/>
              <a:t>não</a:t>
            </a:r>
            <a:r>
              <a:rPr lang="en-GB" dirty="0"/>
              <a:t> manual.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B11F8-4478-4022-BD77-EF1FF48BCCE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08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B11F8-4478-4022-BD77-EF1FF48BCC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913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8F7DC-9221-44BA-B33C-3E790A5908B9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50930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8F7DC-9221-44BA-B33C-3E790A5908B9}" type="slidenum">
              <a:rPr lang="pt-PT" smtClean="0"/>
              <a:pPr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8627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8F7DC-9221-44BA-B33C-3E790A5908B9}" type="slidenum">
              <a:rPr lang="pt-PT" smtClean="0"/>
              <a:pPr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2681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ISAU_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388939"/>
            <a:ext cx="1615017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72517" y="1957389"/>
            <a:ext cx="3139016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PT" altLang="en-US" sz="1800">
                <a:cs typeface="+mn-cs"/>
              </a:rPr>
              <a:t>Ministério da Saúde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03200" y="0"/>
            <a:ext cx="0" cy="65532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6400" y="0"/>
            <a:ext cx="0" cy="65532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317" y="0"/>
            <a:ext cx="0" cy="65532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87400" y="0"/>
            <a:ext cx="0" cy="6553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06851" y="1589088"/>
            <a:ext cx="396874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PT" altLang="en-US" sz="1800">
                <a:cs typeface="+mn-cs"/>
              </a:rPr>
              <a:t>República de Moçambique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4196" y="2564904"/>
            <a:ext cx="9956800" cy="1143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196" y="4149080"/>
            <a:ext cx="9956800" cy="990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Rectangle 24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9967" y="6515100"/>
            <a:ext cx="6047317" cy="304800"/>
          </a:xfrm>
        </p:spPr>
        <p:txBody>
          <a:bodyPr/>
          <a:lstStyle>
            <a:lvl1pPr>
              <a:defRPr sz="1400">
                <a:solidFill>
                  <a:srgbClr val="B3B3B3"/>
                </a:solidFill>
              </a:defRPr>
            </a:lvl1pPr>
          </a:lstStyle>
          <a:p>
            <a:pPr>
              <a:defRPr/>
            </a:pPr>
            <a:endParaRPr lang="en-ZA" altLang="en-US"/>
          </a:p>
        </p:txBody>
      </p:sp>
      <p:sp>
        <p:nvSpPr>
          <p:cNvPr id="12" name="Rectangle 2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347200" y="6553201"/>
            <a:ext cx="2844800" cy="2444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BFEB8AD-FAB1-4FA3-8DCD-309F4883CD3F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  <p:sp>
        <p:nvSpPr>
          <p:cNvPr id="13" name="Rectangle 23"/>
          <p:cNvSpPr>
            <a:spLocks noGrp="1" noChangeArrowheads="1"/>
          </p:cNvSpPr>
          <p:nvPr>
            <p:ph type="dt" sz="half" idx="12"/>
          </p:nvPr>
        </p:nvSpPr>
        <p:spPr>
          <a:xfrm>
            <a:off x="162984" y="6562726"/>
            <a:ext cx="2844800" cy="2444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FA6CE4D-43B0-4C69-BA6E-8FFA51B0D667}" type="datetimeFigureOut">
              <a:rPr lang="en-US" altLang="en-US"/>
              <a:pPr>
                <a:defRPr/>
              </a:pPr>
              <a:t>8/9/2024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4608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19968" y="6378575"/>
            <a:ext cx="5856817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PT" altLang="en-US" sz="1800">
                <a:solidFill>
                  <a:srgbClr val="CCCCCC"/>
                </a:solidFill>
                <a:cs typeface="+mn-cs"/>
              </a:rPr>
              <a:t>MISAU: O nosso maior valor é a vida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69AF0-CC54-4FF1-9B69-FC2B2565E9BD}" type="datetimeFigureOut">
              <a:rPr lang="en-US" altLang="en-US"/>
              <a:pPr>
                <a:defRPr/>
              </a:pPr>
              <a:t>8/9/2024</a:t>
            </a:fld>
            <a:endParaRPr lang="en-ZA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48289-DF7C-4605-B635-66502D16BBB9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416973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76201"/>
            <a:ext cx="1041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77900" y="847726"/>
            <a:ext cx="132080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pt-PT" altLang="en-US" sz="1400">
                <a:cs typeface="+mn-cs"/>
              </a:rPr>
              <a:t>MISAU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19968" y="6378575"/>
            <a:ext cx="5856817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PT" altLang="en-US" sz="1800">
                <a:solidFill>
                  <a:srgbClr val="CCCCCC"/>
                </a:solidFill>
                <a:cs typeface="+mn-cs"/>
              </a:rPr>
              <a:t>MISAU: O nosso maior valor é a vida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63111-64A9-4A60-BA78-4685C0A95D29}" type="datetimeFigureOut">
              <a:rPr lang="en-US" altLang="en-US"/>
              <a:pPr>
                <a:defRPr/>
              </a:pPr>
              <a:t>8/9/2024</a:t>
            </a:fld>
            <a:endParaRPr lang="en-ZA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5D578-07FA-42B4-B7C5-F0D62AAD6032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507235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19968" y="6378575"/>
            <a:ext cx="5856817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PT" altLang="en-US" sz="1800">
                <a:solidFill>
                  <a:srgbClr val="CCCCCC"/>
                </a:solidFill>
                <a:cs typeface="+mn-cs"/>
              </a:rPr>
              <a:t>MISAU: O nosso maior valor é a vida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5752" y="95250"/>
            <a:ext cx="2889249" cy="6457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95250"/>
            <a:ext cx="8464551" cy="6457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9E626-331B-4A7D-B120-6A7A9DEB5D08}" type="datetimeFigureOut">
              <a:rPr lang="en-US" altLang="en-US"/>
              <a:pPr>
                <a:defRPr/>
              </a:pPr>
              <a:t>8/9/2024</a:t>
            </a:fld>
            <a:endParaRPr lang="en-ZA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A7E7F-DAA5-431B-867B-F13B7A6E5AF5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3218263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sic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gray">
          <a:xfrm>
            <a:off x="522818" y="1154113"/>
            <a:ext cx="5353049" cy="5135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106000"/>
              </a:lnSpc>
              <a:spcBef>
                <a:spcPct val="80000"/>
              </a:spcBef>
              <a:buClr>
                <a:srgbClr val="000000"/>
              </a:buClr>
              <a:buSzPct val="80000"/>
              <a:buFont typeface="Wingdings" pitchFamily="2" charset="2"/>
              <a:buNone/>
              <a:defRPr/>
            </a:pPr>
            <a:endParaRPr lang="af-ZA" altLang="en-US" sz="1000">
              <a:solidFill>
                <a:srgbClr val="000000"/>
              </a:solidFill>
              <a:cs typeface="+mn-cs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524256" y="1152144"/>
            <a:ext cx="5352288" cy="5138928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  <a:lvl2pPr>
              <a:defRPr/>
            </a:lvl2pPr>
            <a:lvl3pPr>
              <a:buNone/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Click to edit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315456" y="1152144"/>
            <a:ext cx="5352288" cy="5138928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Click to edit</a:t>
            </a:r>
          </a:p>
          <a:p>
            <a:pPr lvl="0"/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524256" y="256032"/>
            <a:ext cx="11131296" cy="521208"/>
          </a:xfrm>
          <a:solidFill>
            <a:srgbClr val="FFFFFF"/>
          </a:solidFill>
        </p:spPr>
        <p:txBody>
          <a:bodyPr anchor="b"/>
          <a:lstStyle>
            <a:lvl1pPr>
              <a:buNone/>
              <a:defRPr sz="1600" b="1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76746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ISAU_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951" y="188914"/>
            <a:ext cx="1054100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03200" y="0"/>
            <a:ext cx="0" cy="65532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406400" y="0"/>
            <a:ext cx="0" cy="65532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86317" y="0"/>
            <a:ext cx="0" cy="65532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87400" y="0"/>
            <a:ext cx="0" cy="6553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112685" y="952501"/>
            <a:ext cx="3966633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pt-PT" altLang="en-US" sz="1400" dirty="0">
                <a:cs typeface="+mn-cs"/>
              </a:rPr>
              <a:t>República de Moçambique</a:t>
            </a:r>
          </a:p>
          <a:p>
            <a:pPr algn="ctr" eaLnBrk="1" hangingPunct="1">
              <a:defRPr/>
            </a:pPr>
            <a:r>
              <a:rPr lang="pt-PT" altLang="en-US" sz="1400" dirty="0">
                <a:cs typeface="+mn-cs"/>
              </a:rPr>
              <a:t>Ministério da Saúde</a:t>
            </a:r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0"/>
          </p:nvPr>
        </p:nvSpPr>
        <p:spPr>
          <a:xfrm>
            <a:off x="3119967" y="6515100"/>
            <a:ext cx="6047317" cy="304800"/>
          </a:xfrm>
        </p:spPr>
        <p:txBody>
          <a:bodyPr/>
          <a:lstStyle>
            <a:lvl1pPr>
              <a:defRPr sz="1400">
                <a:solidFill>
                  <a:srgbClr val="B3B3B3"/>
                </a:solidFill>
              </a:defRPr>
            </a:lvl1pPr>
          </a:lstStyle>
          <a:p>
            <a:pPr>
              <a:defRPr/>
            </a:pPr>
            <a:endParaRPr lang="en-ZA" alt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347200" y="6553201"/>
            <a:ext cx="2844800" cy="2444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3CF64D7-1A3E-437B-A683-D393715F4681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  <p:sp>
        <p:nvSpPr>
          <p:cNvPr id="10" name="Rectangle 23"/>
          <p:cNvSpPr>
            <a:spLocks noGrp="1" noChangeArrowheads="1"/>
          </p:cNvSpPr>
          <p:nvPr>
            <p:ph type="dt" sz="half" idx="12"/>
          </p:nvPr>
        </p:nvSpPr>
        <p:spPr>
          <a:xfrm>
            <a:off x="162984" y="6562726"/>
            <a:ext cx="2844800" cy="2444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F44EB53-EB80-4F56-93AE-C953C74D0F62}" type="datetimeFigureOut">
              <a:rPr lang="en-US" altLang="en-US"/>
              <a:pPr>
                <a:defRPr/>
              </a:pPr>
              <a:t>8/9/2024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86879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19968" y="6378575"/>
            <a:ext cx="5856817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>
                <a:solidFill>
                  <a:srgbClr val="CCCCCC"/>
                </a:solidFill>
                <a:cs typeface="+mn-cs"/>
              </a:rPr>
              <a:t>“</a:t>
            </a:r>
            <a:r>
              <a:rPr lang="pt-PT" altLang="en-US" sz="1800" dirty="0">
                <a:solidFill>
                  <a:srgbClr val="CCCCCC"/>
                </a:solidFill>
                <a:cs typeface="+mn-cs"/>
              </a:rPr>
              <a:t>O nosso maior valor é a vida”</a:t>
            </a:r>
          </a:p>
        </p:txBody>
      </p:sp>
      <p:pic>
        <p:nvPicPr>
          <p:cNvPr id="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76201"/>
            <a:ext cx="1041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77900" y="847726"/>
            <a:ext cx="132080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pt-PT" altLang="en-US" sz="1400">
                <a:cs typeface="+mn-cs"/>
              </a:rPr>
              <a:t>MISAU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600" y="95250"/>
            <a:ext cx="8737600" cy="1200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10972800" cy="472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043F3-D41E-4F46-A07B-03FE8D55E019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1"/>
          </p:nvPr>
        </p:nvSpPr>
        <p:spPr>
          <a:xfrm>
            <a:off x="787400" y="6562726"/>
            <a:ext cx="2159000" cy="295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B1398-0D82-4D5F-82EA-DE3F1DD0D90D}" type="datetimeFigureOut">
              <a:rPr lang="en-US" altLang="en-US"/>
              <a:pPr>
                <a:defRPr/>
              </a:pPr>
              <a:t>8/9/2024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379234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19968" y="6378575"/>
            <a:ext cx="5856817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PT" altLang="en-US" sz="1800">
                <a:solidFill>
                  <a:srgbClr val="CCCCCC"/>
                </a:solidFill>
                <a:cs typeface="+mn-cs"/>
              </a:rPr>
              <a:t>MISAU: O nosso maior valor é a vida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87400" y="6562726"/>
            <a:ext cx="2159000" cy="295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38B82-6485-4E03-8C54-C6CF17027A07}" type="datetimeFigureOut">
              <a:rPr lang="en-US" altLang="en-US"/>
              <a:pPr>
                <a:defRPr/>
              </a:pPr>
              <a:t>8/9/2024</a:t>
            </a:fld>
            <a:endParaRPr lang="en-ZA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33FDE-EA78-46DF-B484-109D4A5439F3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285914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19968" y="6488114"/>
            <a:ext cx="585681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PT" altLang="en-US" sz="1800">
                <a:solidFill>
                  <a:srgbClr val="CCCCCC"/>
                </a:solidFill>
                <a:cs typeface="+mn-cs"/>
              </a:rPr>
              <a:t>MISAU: O nosso maior valor é a vida</a:t>
            </a:r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76201"/>
            <a:ext cx="1041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77900" y="847726"/>
            <a:ext cx="132080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pt-PT" altLang="en-US" sz="1400">
                <a:cs typeface="+mn-cs"/>
              </a:rPr>
              <a:t>MISAU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447800"/>
            <a:ext cx="5549900" cy="47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1101" y="1447800"/>
            <a:ext cx="5549900" cy="47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6CDEB-96FE-4135-9B15-CE4833D59101}" type="datetimeFigureOut">
              <a:rPr lang="en-US" altLang="en-US"/>
              <a:pPr>
                <a:defRPr/>
              </a:pPr>
              <a:t>8/9/2024</a:t>
            </a:fld>
            <a:endParaRPr lang="en-ZA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EEB2-2935-417D-B4E4-D205DC522082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365654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119968" y="6488114"/>
            <a:ext cx="585681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PT" altLang="en-US" sz="1800">
                <a:solidFill>
                  <a:srgbClr val="CCCCCC"/>
                </a:solidFill>
                <a:cs typeface="+mn-cs"/>
              </a:rPr>
              <a:t>MISAU: O nosso maior valor é a vida</a:t>
            </a:r>
          </a:p>
        </p:txBody>
      </p:sp>
      <p:pic>
        <p:nvPicPr>
          <p:cNvPr id="1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76201"/>
            <a:ext cx="1041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77900" y="847726"/>
            <a:ext cx="132080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pt-PT" altLang="en-US" sz="1400">
                <a:cs typeface="+mn-cs"/>
              </a:rPr>
              <a:t>MISAU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669" y="274638"/>
            <a:ext cx="8462731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6"/>
          <p:cNvSpPr>
            <a:spLocks noGrp="1"/>
          </p:cNvSpPr>
          <p:nvPr>
            <p:ph type="dt" sz="half" idx="10"/>
          </p:nvPr>
        </p:nvSpPr>
        <p:spPr>
          <a:xfrm>
            <a:off x="787400" y="6613526"/>
            <a:ext cx="21590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7E678-97B9-4AF7-A5A1-3EC74E47222D}" type="datetimeFigureOut">
              <a:rPr lang="en-US" altLang="en-US"/>
              <a:pPr>
                <a:defRPr/>
              </a:pPr>
              <a:t>8/9/2024</a:t>
            </a:fld>
            <a:endParaRPr lang="en-ZA" altLang="en-US"/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0D590-29B1-4C8F-82C4-0D77B80D0684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41956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19968" y="6488114"/>
            <a:ext cx="585681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PT" altLang="en-US" sz="1800">
                <a:solidFill>
                  <a:srgbClr val="CCCCCC"/>
                </a:solidFill>
                <a:cs typeface="+mn-cs"/>
              </a:rPr>
              <a:t>MISAU: O nosso maior valor é a vida</a:t>
            </a:r>
          </a:p>
        </p:txBody>
      </p:sp>
      <p:pic>
        <p:nvPicPr>
          <p:cNvPr id="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76201"/>
            <a:ext cx="1041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77900" y="847726"/>
            <a:ext cx="132080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pt-PT" altLang="en-US" sz="1400">
                <a:cs typeface="+mn-cs"/>
              </a:rPr>
              <a:t>MISAU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787400" y="6613526"/>
            <a:ext cx="21590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7716A-7089-49A7-9439-59B3B36D24A4}" type="datetimeFigureOut">
              <a:rPr lang="en-US" altLang="en-US"/>
              <a:pPr>
                <a:defRPr/>
              </a:pPr>
              <a:t>8/9/2024</a:t>
            </a:fld>
            <a:endParaRPr lang="en-ZA" alt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DAB26-6B5E-4AFF-8794-ADD43025E6B9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49632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90334" y="6488114"/>
            <a:ext cx="585681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PT" altLang="en-US" sz="1800">
                <a:solidFill>
                  <a:srgbClr val="CCCCCC"/>
                </a:solidFill>
                <a:cs typeface="+mn-cs"/>
              </a:rPr>
              <a:t>MISAU: O nosso maior valor é a vida</a:t>
            </a:r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76201"/>
            <a:ext cx="1041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977900" y="847726"/>
            <a:ext cx="132080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pt-PT" altLang="en-US" sz="1400">
                <a:cs typeface="+mn-cs"/>
              </a:rPr>
              <a:t>MISAU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787400" y="6597650"/>
            <a:ext cx="21590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2326-456A-4C1B-A9F2-7B61D7FEC7C0}" type="datetimeFigureOut">
              <a:rPr lang="en-US" altLang="en-US"/>
              <a:pPr>
                <a:defRPr/>
              </a:pPr>
              <a:t>8/9/2024</a:t>
            </a:fld>
            <a:endParaRPr lang="en-ZA" alt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CBB9C-72F6-4667-9AC2-F9FF7D0B05EC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54156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03200" y="0"/>
            <a:ext cx="0" cy="685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06400" y="0"/>
            <a:ext cx="0" cy="68580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317" y="0"/>
            <a:ext cx="0" cy="68580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7400" y="0"/>
            <a:ext cx="0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19968" y="6415089"/>
            <a:ext cx="585681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PT" altLang="en-US" sz="1800">
                <a:solidFill>
                  <a:srgbClr val="CCCCCC"/>
                </a:solidFill>
                <a:cs typeface="+mn-cs"/>
              </a:rPr>
              <a:t>MISAU: O nosso maior valor é a vida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912285" y="6600826"/>
            <a:ext cx="2034116" cy="257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179EE-C1B6-4A08-8159-5CE06A604429}" type="datetimeFigureOut">
              <a:rPr lang="en-US" altLang="en-US"/>
              <a:pPr>
                <a:defRPr/>
              </a:pPr>
              <a:t>8/9/2024</a:t>
            </a:fld>
            <a:endParaRPr lang="en-ZA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B58BE-CC7F-443A-9444-27D2AFDC3598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547319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54400" y="95250"/>
            <a:ext cx="8610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47800"/>
            <a:ext cx="11303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0" name="Rectangle 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" y="6613526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B994A823-CD50-4538-B9AE-EBF1026E1D6E}" type="datetimeFigureOut">
              <a:rPr lang="en-US" altLang="en-US"/>
              <a:pPr>
                <a:defRPr/>
              </a:pPr>
              <a:t>8/9/2024</a:t>
            </a:fld>
            <a:endParaRPr lang="en-ZA" altLang="en-US"/>
          </a:p>
        </p:txBody>
      </p:sp>
      <p:sp>
        <p:nvSpPr>
          <p:cNvPr id="1071" name="Rectangle 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613526"/>
            <a:ext cx="386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endParaRPr lang="en-ZA" altLang="en-US"/>
          </a:p>
        </p:txBody>
      </p:sp>
      <p:sp>
        <p:nvSpPr>
          <p:cNvPr id="1072" name="Rectangle 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32900" y="6613526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D7925159-DB7D-45E3-89AC-EDD5EB45782E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89856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C1FC"/>
        </a:buClr>
        <a:buChar char="•"/>
        <a:defRPr sz="16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59696" y="116632"/>
            <a:ext cx="6553200" cy="12001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br>
              <a:rPr lang="pt-PT" sz="2000" dirty="0">
                <a:latin typeface="Times New Roman"/>
                <a:cs typeface="Times New Roman"/>
              </a:rPr>
            </a:br>
            <a:r>
              <a:rPr lang="pt-PT" sz="2000" dirty="0">
                <a:latin typeface="Times New Roman"/>
                <a:cs typeface="Times New Roman"/>
              </a:rPr>
              <a:t>REPÚBLICA DE MOÇAMBIQUE</a:t>
            </a:r>
            <a:endParaRPr lang="en-US" sz="2000" dirty="0"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pt-PT" sz="2000" dirty="0">
                <a:latin typeface="Times New Roman"/>
                <a:cs typeface="Times New Roman"/>
              </a:rPr>
              <a:t>MINISTÉRIO DA SAÚDE</a:t>
            </a:r>
            <a:endParaRPr lang="en-US" sz="2000" dirty="0"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pt-PT" sz="2000" dirty="0" err="1">
                <a:latin typeface="Times New Roman"/>
                <a:cs typeface="Times New Roman"/>
              </a:rPr>
              <a:t>Direcção</a:t>
            </a:r>
            <a:r>
              <a:rPr lang="pt-PT" sz="2000" dirty="0">
                <a:latin typeface="Times New Roman"/>
                <a:cs typeface="Times New Roman"/>
              </a:rPr>
              <a:t> Nacional de Formação de Profissionais de Saúde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6" name="Title 1"/>
          <p:cNvSpPr>
            <a:spLocks noGrp="1"/>
          </p:cNvSpPr>
          <p:nvPr>
            <p:ph idx="1"/>
          </p:nvPr>
        </p:nvSpPr>
        <p:spPr>
          <a:xfrm>
            <a:off x="914400" y="1747776"/>
            <a:ext cx="10741306" cy="3844131"/>
          </a:xfrm>
        </p:spPr>
        <p:txBody>
          <a:bodyPr/>
          <a:lstStyle/>
          <a:p>
            <a:pPr marL="0" indent="0" algn="ctr">
              <a:buNone/>
            </a:pPr>
            <a:br>
              <a:rPr lang="pt-BR" altLang="pt-PT" sz="3000" dirty="0">
                <a:latin typeface="Times New Roman"/>
                <a:cs typeface="Times New Roman"/>
              </a:rPr>
            </a:br>
            <a:endParaRPr lang="pt-BR" altLang="pt-PT" sz="3000" dirty="0">
              <a:latin typeface="Times New Roman"/>
              <a:cs typeface="Times New Roman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n-US" altLang="pt-PT" sz="2800" b="1" dirty="0">
                <a:latin typeface="Times New Roman"/>
                <a:cs typeface="Times New Roman"/>
              </a:rPr>
              <a:t> </a:t>
            </a:r>
            <a:r>
              <a:rPr lang="en-US" altLang="pt-PT" b="1" dirty="0">
                <a:latin typeface="Times New Roman"/>
                <a:cs typeface="Times New Roman"/>
              </a:rPr>
              <a:t>FLUXOGRAMA DO PROCESSO DE FORMAÇÃO CONTÍNUA</a:t>
            </a:r>
            <a:endParaRPr lang="pt-PT" altLang="pt-PT" b="1" dirty="0">
              <a:solidFill>
                <a:srgbClr val="3C8C44"/>
              </a:solidFill>
              <a:latin typeface="Times New Roman"/>
              <a:cs typeface="Times New Roman"/>
            </a:endParaRPr>
          </a:p>
          <a:p>
            <a:pPr marL="0" indent="0" algn="ctr" eaLnBrk="1" hangingPunct="1">
              <a:buNone/>
            </a:pPr>
            <a:endParaRPr lang="pt-PT" altLang="pt-PT" sz="2100" b="1" dirty="0">
              <a:solidFill>
                <a:srgbClr val="3C8C44"/>
              </a:solidFill>
              <a:latin typeface="Times New Roman"/>
              <a:cs typeface="Times New Roman"/>
            </a:endParaRPr>
          </a:p>
          <a:p>
            <a:pPr marL="0" indent="0" algn="ctr" eaLnBrk="1" hangingPunct="1">
              <a:buNone/>
            </a:pPr>
            <a:endParaRPr lang="pt-PT" altLang="pt-PT" sz="2100" b="1" dirty="0">
              <a:solidFill>
                <a:srgbClr val="3C8C44"/>
              </a:solidFill>
              <a:latin typeface="Times New Roman"/>
              <a:cs typeface="Times New Roman"/>
            </a:endParaRPr>
          </a:p>
          <a:p>
            <a:pPr marL="0" indent="0" algn="ctr" eaLnBrk="1" hangingPunct="1">
              <a:buNone/>
            </a:pPr>
            <a:endParaRPr lang="pt-PT" altLang="pt-PT" sz="2100" b="1" dirty="0">
              <a:solidFill>
                <a:srgbClr val="3C8C44"/>
              </a:solidFill>
              <a:latin typeface="Times New Roman"/>
              <a:cs typeface="Times New Roman"/>
            </a:endParaRPr>
          </a:p>
          <a:p>
            <a:pPr marL="0" indent="0" algn="ctr" eaLnBrk="1" hangingPunct="1">
              <a:buNone/>
            </a:pPr>
            <a:r>
              <a:rPr lang="pt-PT" altLang="pt-PT" sz="2100" b="1" dirty="0">
                <a:solidFill>
                  <a:srgbClr val="3C8C44"/>
                </a:solidFill>
                <a:latin typeface="Times New Roman"/>
                <a:cs typeface="Times New Roman"/>
              </a:rPr>
              <a:t>Maputo,  Agosto de 2024</a:t>
            </a:r>
          </a:p>
          <a:p>
            <a:pPr marL="0" indent="0" algn="ctr">
              <a:buNone/>
            </a:pPr>
            <a:endParaRPr lang="en-GB" altLang="pt-PT" sz="3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9074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015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40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Principais constrangimentos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423" y="1348154"/>
            <a:ext cx="10676854" cy="4867451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pt-PT" sz="2800" dirty="0">
                <a:latin typeface="Times New Roman"/>
                <a:cs typeface="Times New Roman"/>
              </a:rPr>
              <a:t>Existência de Programas de Saúde que não seguem o fluxograma da Formação Contínua;</a:t>
            </a:r>
          </a:p>
          <a:p>
            <a:pPr algn="just">
              <a:lnSpc>
                <a:spcPct val="200000"/>
              </a:lnSpc>
            </a:pPr>
            <a:r>
              <a:rPr lang="pt-PT" sz="2800" dirty="0">
                <a:latin typeface="Times New Roman"/>
                <a:cs typeface="Times New Roman"/>
              </a:rPr>
              <a:t>As Províncias não estão a realizar formações em metodologia de ensino aos formadores de formação contínua - planificar e solicitar apoio da </a:t>
            </a:r>
            <a:r>
              <a:rPr lang="pt-PT" sz="2800" dirty="0" err="1">
                <a:latin typeface="Times New Roman"/>
                <a:cs typeface="Times New Roman"/>
              </a:rPr>
              <a:t>Direcção</a:t>
            </a:r>
            <a:r>
              <a:rPr lang="pt-PT" sz="2800" dirty="0">
                <a:latin typeface="Times New Roman"/>
                <a:cs typeface="Times New Roman"/>
              </a:rPr>
              <a:t> Nacional de Formação.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8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pt-PT" sz="2800" b="1" dirty="0">
              <a:latin typeface="Times New Roman"/>
              <a:cs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http://esipsaude.misau.gov.mz/</a:t>
            </a:r>
          </a:p>
        </p:txBody>
      </p:sp>
    </p:spTree>
    <p:extLst>
      <p:ext uri="{BB962C8B-B14F-4D97-AF65-F5344CB8AC3E}">
        <p14:creationId xmlns:p14="http://schemas.microsoft.com/office/powerpoint/2010/main" val="3220139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63631-7482-48BE-ACA3-D3BEAC0AB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3200" b="1" kern="12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cs typeface="+mj-cs"/>
            </a:endParaRPr>
          </a:p>
          <a:p>
            <a:pPr marL="0" indent="0" algn="ctr">
              <a:buNone/>
            </a:pPr>
            <a:endParaRPr lang="en-US" sz="6600" b="1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600" b="1" kern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Obrigada</a:t>
            </a:r>
            <a:r>
              <a:rPr lang="en-US" sz="6600" b="1" kern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43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1AC77-6310-0A7C-D58D-EAC66A427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7892" y="15738"/>
            <a:ext cx="8737600" cy="969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pt-PT" sz="40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Conteúdo da apresentação</a:t>
            </a:r>
            <a:endParaRPr lang="en-US" sz="40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364A8-B4C2-7536-435E-7B1E9EA7E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816" y="1215888"/>
            <a:ext cx="10972800" cy="5626374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pt-PT" dirty="0"/>
              <a:t>Objectivo da apresentação </a:t>
            </a:r>
          </a:p>
          <a:p>
            <a:pPr>
              <a:lnSpc>
                <a:spcPct val="250000"/>
              </a:lnSpc>
            </a:pPr>
            <a:r>
              <a:rPr lang="pt-PT" dirty="0"/>
              <a:t>Introdução;</a:t>
            </a:r>
          </a:p>
          <a:p>
            <a:pPr>
              <a:lnSpc>
                <a:spcPct val="250000"/>
              </a:lnSpc>
            </a:pPr>
            <a:r>
              <a:rPr lang="pt-PT" dirty="0"/>
              <a:t>Fluxograma da Formação Contínua;</a:t>
            </a:r>
          </a:p>
          <a:p>
            <a:pPr>
              <a:lnSpc>
                <a:spcPct val="250000"/>
              </a:lnSpc>
            </a:pPr>
            <a:r>
              <a:rPr lang="pt-PT" dirty="0"/>
              <a:t>Critérios para aprovação do pacote de formação contínua;</a:t>
            </a:r>
            <a:endParaRPr lang="en-US" dirty="0"/>
          </a:p>
          <a:p>
            <a:pPr eaLnBrk="0" fontAlgn="base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dirty="0"/>
              <a:t>Principais constrangimentos. </a:t>
            </a:r>
          </a:p>
          <a:p>
            <a:pPr marL="0" indent="0">
              <a:lnSpc>
                <a:spcPct val="150000"/>
              </a:lnSpc>
              <a:buNone/>
            </a:pPr>
            <a:endParaRPr lang="pt-PT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66911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4C4E8-2086-48E2-9322-B18CB1935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396" y="15738"/>
            <a:ext cx="8737600" cy="1200150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 kern="1200" dirty="0" err="1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Objectivo</a:t>
            </a:r>
            <a:r>
              <a:rPr lang="en-US" sz="4000" kern="12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da </a:t>
            </a:r>
            <a:r>
              <a:rPr lang="en-US" sz="4000" kern="1200" dirty="0" err="1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apresentação</a:t>
            </a:r>
            <a:r>
              <a:rPr lang="en-US" sz="4000" kern="12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ED86A-B459-4D1A-813E-9DED84F03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2199248"/>
            <a:ext cx="10972800" cy="4232031"/>
          </a:xfrm>
        </p:spPr>
        <p:txBody>
          <a:bodyPr/>
          <a:lstStyle/>
          <a:p>
            <a:pPr algn="just"/>
            <a:r>
              <a:rPr lang="pt-PT" sz="3600" dirty="0">
                <a:latin typeface="Times New Roman"/>
                <a:cs typeface="Times New Roman"/>
              </a:rPr>
              <a:t>Partilhar o Fluxograma da Formação Contínua.  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989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BCF8D-7204-4BC9-96E0-0325F9048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350621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kumimoji="0" lang="pt-PT" altLang="pt-PT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</a:t>
            </a:r>
            <a:r>
              <a:rPr kumimoji="0" lang="pt-PT" altLang="pt-PT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ntrodução</a:t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87CA13-DE65-2765-DD62-5F2EFD2BF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632" y="1781911"/>
            <a:ext cx="5380292" cy="4658646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2DB96A59-FBAF-A40C-6269-200A8AE969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705693" y="1944744"/>
            <a:ext cx="4741670" cy="429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16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738"/>
            <a:ext cx="12192000" cy="120015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altLang="pt-PT" sz="4800" dirty="0">
                <a:ea typeface="ＭＳ Ｐゴシック" pitchFamily="34" charset="-128"/>
              </a:rPr>
              <a:t> </a:t>
            </a:r>
            <a:r>
              <a:rPr lang="pt-PT" altLang="pt-PT" sz="4800" kern="12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</a:t>
            </a:r>
            <a:r>
              <a:rPr lang="pt-PT" altLang="pt-PT" sz="48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ntrodução - 2  </a:t>
            </a:r>
            <a:endParaRPr lang="pt-PT" sz="4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138" y="1412776"/>
            <a:ext cx="11435862" cy="4988024"/>
          </a:xfrm>
        </p:spPr>
        <p:txBody>
          <a:bodyPr/>
          <a:lstStyle/>
          <a:p>
            <a:pPr marL="114300" indent="0">
              <a:buNone/>
            </a:pPr>
            <a:endParaRPr lang="pt-PT" dirty="0"/>
          </a:p>
          <a:p>
            <a:pPr marL="114300" indent="0">
              <a:buNone/>
            </a:pPr>
            <a:endParaRPr lang="pt-PT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9A8FF3-7D11-AB12-6052-5F27538D23E8}"/>
              </a:ext>
            </a:extLst>
          </p:cNvPr>
          <p:cNvSpPr txBox="1"/>
          <p:nvPr/>
        </p:nvSpPr>
        <p:spPr>
          <a:xfrm>
            <a:off x="990600" y="1412776"/>
            <a:ext cx="11201400" cy="3613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300000"/>
              </a:lnSpc>
              <a:defRPr/>
            </a:pPr>
            <a:r>
              <a:rPr lang="pt-PT" sz="2000" dirty="0">
                <a:ea typeface="ＭＳ Ｐゴシック" charset="0"/>
                <a:cs typeface="Arial" panose="020B0604020202020204" pitchFamily="34" charset="0"/>
              </a:rPr>
              <a:t>A Estratégia da Formação Contínua apresenta  </a:t>
            </a:r>
            <a:r>
              <a:rPr lang="pt-PT" sz="2000" dirty="0" err="1">
                <a:ea typeface="ＭＳ Ｐゴシック" charset="0"/>
                <a:cs typeface="Arial" panose="020B0604020202020204" pitchFamily="34" charset="0"/>
              </a:rPr>
              <a:t>objectivos</a:t>
            </a:r>
            <a:r>
              <a:rPr lang="pt-PT" sz="2000" dirty="0">
                <a:ea typeface="ＭＳ Ｐゴシック" charset="0"/>
                <a:cs typeface="Arial" panose="020B0604020202020204" pitchFamily="34" charset="0"/>
              </a:rPr>
              <a:t> estratégicos específicos: </a:t>
            </a:r>
          </a:p>
          <a:p>
            <a:pPr marL="342900" indent="-342900" algn="just">
              <a:lnSpc>
                <a:spcPct val="300000"/>
              </a:lnSpc>
              <a:buFont typeface="Wingdings" panose="05000000000000000000" pitchFamily="2" charset="2"/>
              <a:buChar char="Ø"/>
              <a:defRPr/>
            </a:pPr>
            <a:r>
              <a:rPr lang="pt-PT" sz="2000" dirty="0">
                <a:ea typeface="ＭＳ Ｐゴシック" charset="0"/>
                <a:cs typeface="Arial" panose="020B0604020202020204" pitchFamily="34" charset="0"/>
              </a:rPr>
              <a:t>Organizar as actividades de formação contínua, para a melhoria da qualidade das formações.</a:t>
            </a:r>
          </a:p>
          <a:p>
            <a:pPr marL="342900" indent="-342900" algn="just">
              <a:lnSpc>
                <a:spcPct val="300000"/>
              </a:lnSpc>
              <a:buFont typeface="Wingdings" panose="05000000000000000000" pitchFamily="2" charset="2"/>
              <a:buChar char="Ø"/>
              <a:defRPr/>
            </a:pPr>
            <a:r>
              <a:rPr lang="pt-PT" sz="2000" dirty="0">
                <a:ea typeface="ＭＳ Ｐゴシック" charset="0"/>
                <a:cs typeface="Arial" panose="020B0604020202020204" pitchFamily="34" charset="0"/>
              </a:rPr>
              <a:t>Todo o processo de planificação e autorização das </a:t>
            </a:r>
            <a:r>
              <a:rPr lang="pt-PT" sz="2000" dirty="0" err="1">
                <a:ea typeface="ＭＳ Ｐゴシック" charset="0"/>
                <a:cs typeface="Arial" panose="020B0604020202020204" pitchFamily="34" charset="0"/>
              </a:rPr>
              <a:t>acções</a:t>
            </a:r>
            <a:r>
              <a:rPr lang="pt-PT" sz="2000" dirty="0">
                <a:ea typeface="ＭＳ Ｐゴシック" charset="0"/>
                <a:cs typeface="Arial" panose="020B0604020202020204" pitchFamily="34" charset="0"/>
              </a:rPr>
              <a:t> de formação contínua, deve obedecer o fluxograma da formação contínua.</a:t>
            </a:r>
          </a:p>
        </p:txBody>
      </p:sp>
    </p:spTree>
    <p:extLst>
      <p:ext uri="{BB962C8B-B14F-4D97-AF65-F5344CB8AC3E}">
        <p14:creationId xmlns:p14="http://schemas.microsoft.com/office/powerpoint/2010/main" val="2906048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298197" cy="911795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altLang="pt-PT" sz="2800" dirty="0">
                <a:ea typeface="ＭＳ Ｐゴシック" pitchFamily="34" charset="-128"/>
              </a:rPr>
              <a:t> </a:t>
            </a:r>
            <a:r>
              <a:rPr lang="pt-PT" altLang="pt-PT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Fluxograma</a:t>
            </a:r>
            <a:r>
              <a:rPr lang="pt-PT" altLang="pt-PT" dirty="0">
                <a:solidFill>
                  <a:schemeClr val="bg1"/>
                </a:solidFill>
                <a:ea typeface="ＭＳ Ｐゴシック" pitchFamily="34" charset="-128"/>
              </a:rPr>
              <a:t> </a:t>
            </a:r>
            <a:r>
              <a:rPr lang="pt-PT" altLang="pt-PT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 Formação Contínua</a:t>
            </a:r>
            <a:endParaRPr lang="pt-PT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4" y="1179390"/>
            <a:ext cx="12192000" cy="5463716"/>
          </a:xfrm>
        </p:spPr>
        <p:txBody>
          <a:bodyPr/>
          <a:lstStyle/>
          <a:p>
            <a:pPr marL="114300" indent="0">
              <a:buNone/>
            </a:pPr>
            <a:endParaRPr lang="pt-PT" dirty="0"/>
          </a:p>
          <a:p>
            <a:pPr marL="114300" indent="0">
              <a:buNone/>
            </a:pPr>
            <a:endParaRPr lang="pt-PT" dirty="0"/>
          </a:p>
          <a:p>
            <a:pPr marL="114300" indent="0">
              <a:buNone/>
            </a:pPr>
            <a:endParaRPr lang="pt-PT" dirty="0"/>
          </a:p>
          <a:p>
            <a:pPr marL="114300" indent="0">
              <a:buNone/>
            </a:pPr>
            <a:endParaRPr lang="pt-PT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F76DE6-5415-3700-19BA-23F32693246E}"/>
              </a:ext>
            </a:extLst>
          </p:cNvPr>
          <p:cNvSpPr/>
          <p:nvPr/>
        </p:nvSpPr>
        <p:spPr>
          <a:xfrm>
            <a:off x="4448908" y="5962092"/>
            <a:ext cx="3464169" cy="914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8980D2E-A82B-2774-40C7-8A10B6FBBE1B}"/>
              </a:ext>
            </a:extLst>
          </p:cNvPr>
          <p:cNvGrpSpPr/>
          <p:nvPr/>
        </p:nvGrpSpPr>
        <p:grpSpPr>
          <a:xfrm>
            <a:off x="1019908" y="1383323"/>
            <a:ext cx="4696869" cy="3474494"/>
            <a:chOff x="1019908" y="1383323"/>
            <a:chExt cx="4696869" cy="347449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180CBF1-27F0-BA51-83A5-B6A3190895F8}"/>
                </a:ext>
              </a:extLst>
            </p:cNvPr>
            <p:cNvSpPr/>
            <p:nvPr/>
          </p:nvSpPr>
          <p:spPr>
            <a:xfrm>
              <a:off x="1019908" y="1383323"/>
              <a:ext cx="4220307" cy="61003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600" b="1" dirty="0">
                  <a:solidFill>
                    <a:schemeClr val="bg1"/>
                  </a:solidFill>
                  <a:latin typeface="Baskerville Old Face" panose="02020602080505020303" pitchFamily="18" charset="0"/>
                </a:rPr>
                <a:t>1- DEPARTAMENTOS/PROGRAMAS DE</a:t>
              </a:r>
              <a:r>
                <a:rPr lang="pt-PT" sz="1600" dirty="0">
                  <a:solidFill>
                    <a:schemeClr val="bg1"/>
                  </a:solidFill>
                  <a:latin typeface="Baskerville Old Face" panose="02020602080505020303" pitchFamily="18" charset="0"/>
                </a:rPr>
                <a:t> </a:t>
              </a:r>
              <a:r>
                <a:rPr lang="pt-PT" sz="1600" b="1" dirty="0">
                  <a:solidFill>
                    <a:schemeClr val="bg1"/>
                  </a:solidFill>
                  <a:latin typeface="Baskerville Old Face" panose="02020602080505020303" pitchFamily="18" charset="0"/>
                </a:rPr>
                <a:t>SAÚDE</a:t>
              </a:r>
              <a:endParaRPr lang="pt-PT" sz="16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B0D5953-4CAA-B528-8BA0-C3738E6D6418}"/>
                </a:ext>
              </a:extLst>
            </p:cNvPr>
            <p:cNvSpPr txBox="1"/>
            <p:nvPr/>
          </p:nvSpPr>
          <p:spPr>
            <a:xfrm>
              <a:off x="1302110" y="2057050"/>
              <a:ext cx="4414667" cy="280076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latin typeface="+mj-lt"/>
                </a:rPr>
                <a:t>Elaboram a proposta de formação:</a:t>
              </a:r>
            </a:p>
            <a:p>
              <a:r>
                <a:rPr lang="pt-PT" sz="1600" dirty="0">
                  <a:latin typeface="+mj-lt"/>
                </a:rPr>
                <a:t> - </a:t>
              </a:r>
              <a:r>
                <a:rPr lang="pt-PT" sz="1600" dirty="0" err="1">
                  <a:latin typeface="+mj-lt"/>
                </a:rPr>
                <a:t>Objectivos</a:t>
              </a:r>
              <a:r>
                <a:rPr lang="pt-PT" sz="1600" dirty="0">
                  <a:latin typeface="+mj-lt"/>
                </a:rPr>
                <a:t> da formação;</a:t>
              </a:r>
            </a:p>
            <a:p>
              <a:r>
                <a:rPr lang="pt-PT" sz="1600" dirty="0">
                  <a:latin typeface="+mj-lt"/>
                </a:rPr>
                <a:t> - Competências a serem adquiridas ou reforçadas;</a:t>
              </a:r>
            </a:p>
            <a:p>
              <a:pPr marL="285750" indent="-285750">
                <a:buFontTx/>
                <a:buChar char="-"/>
              </a:pPr>
              <a:r>
                <a:rPr lang="pt-PT" sz="1600" dirty="0">
                  <a:latin typeface="+mj-lt"/>
                </a:rPr>
                <a:t>Metodologia adequada para a formação;</a:t>
              </a:r>
            </a:p>
            <a:p>
              <a:pPr marL="285750" indent="-285750">
                <a:buFontTx/>
                <a:buChar char="-"/>
              </a:pPr>
              <a:r>
                <a:rPr lang="pt-PT" sz="1600" dirty="0">
                  <a:latin typeface="+mj-lt"/>
                </a:rPr>
                <a:t>Local da formação;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latin typeface="+mj-lt"/>
                </a:rPr>
                <a:t>Manuais/material de formação;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latin typeface="+mj-lt"/>
                </a:rPr>
                <a:t>Formandos e formadores;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latin typeface="+mj-lt"/>
                </a:rPr>
                <a:t>Orçamento da formação;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solidFill>
                    <a:srgbClr val="000000"/>
                  </a:solidFill>
                  <a:latin typeface="Arial"/>
                </a:rPr>
                <a:t>P</a:t>
              </a:r>
              <a:r>
                <a:rPr kumimoji="0" lang="pt-PT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rograma</a:t>
              </a:r>
              <a:r>
                <a:rPr kumimoji="0" lang="pt-PT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da formação.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pt-PT" sz="1600" dirty="0">
                <a:latin typeface="+mj-lt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A4293B8-7017-6408-CADB-CA74C1514E92}"/>
                </a:ext>
              </a:extLst>
            </p:cNvPr>
            <p:cNvCxnSpPr>
              <a:cxnSpLocks/>
            </p:cNvCxnSpPr>
            <p:nvPr/>
          </p:nvCxnSpPr>
          <p:spPr>
            <a:xfrm>
              <a:off x="1172308" y="1993358"/>
              <a:ext cx="0" cy="2530105"/>
            </a:xfrm>
            <a:prstGeom prst="line">
              <a:avLst/>
            </a:prstGeom>
            <a:ln>
              <a:solidFill>
                <a:schemeClr val="accent1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726596E8-4542-A6A7-E10E-42ED05E57FBF}"/>
              </a:ext>
            </a:extLst>
          </p:cNvPr>
          <p:cNvSpPr/>
          <p:nvPr/>
        </p:nvSpPr>
        <p:spPr>
          <a:xfrm>
            <a:off x="5691788" y="2516163"/>
            <a:ext cx="978408" cy="684237"/>
          </a:xfrm>
          <a:prstGeom prst="chevron">
            <a:avLst/>
          </a:prstGeom>
          <a:solidFill>
            <a:schemeClr val="bg2">
              <a:lumMod val="7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F0B7F4B-8530-63A5-ED66-7517D2CD1E32}"/>
              </a:ext>
            </a:extLst>
          </p:cNvPr>
          <p:cNvGrpSpPr/>
          <p:nvPr/>
        </p:nvGrpSpPr>
        <p:grpSpPr>
          <a:xfrm>
            <a:off x="7139579" y="1440023"/>
            <a:ext cx="4696869" cy="2735830"/>
            <a:chOff x="1019908" y="1383323"/>
            <a:chExt cx="4696869" cy="273583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EF1B3EE-2981-F9A1-A09F-26A77576C390}"/>
                </a:ext>
              </a:extLst>
            </p:cNvPr>
            <p:cNvSpPr/>
            <p:nvPr/>
          </p:nvSpPr>
          <p:spPr>
            <a:xfrm>
              <a:off x="1019908" y="1383323"/>
              <a:ext cx="4220307" cy="61003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600" b="1" dirty="0">
                  <a:solidFill>
                    <a:schemeClr val="bg1"/>
                  </a:solidFill>
                  <a:latin typeface="Baskerville Old Face" panose="02020602080505020303" pitchFamily="18" charset="0"/>
                </a:rPr>
                <a:t>2- O DPFC/RPFC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E52CAB6-1D90-6EB7-93E6-51FFAFF40FDD}"/>
                </a:ext>
              </a:extLst>
            </p:cNvPr>
            <p:cNvSpPr txBox="1"/>
            <p:nvPr/>
          </p:nvSpPr>
          <p:spPr>
            <a:xfrm>
              <a:off x="1302110" y="2057050"/>
              <a:ext cx="4414667" cy="20621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latin typeface="+mj-lt"/>
                </a:rPr>
                <a:t>Verifica: se a actividade consta no Plano anual de FC do </a:t>
              </a:r>
              <a:r>
                <a:rPr lang="pt-PT" sz="1600" dirty="0" err="1">
                  <a:latin typeface="+mj-lt"/>
                </a:rPr>
                <a:t>Dep</a:t>
              </a:r>
              <a:r>
                <a:rPr lang="pt-PT" sz="1600" dirty="0">
                  <a:latin typeface="+mj-lt"/>
                </a:rPr>
                <a:t>/programa;  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latin typeface="+mj-lt"/>
                </a:rPr>
                <a:t>Verifica a lista dos formandos (elegíveis para a FC);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latin typeface="+mj-lt"/>
                </a:rPr>
                <a:t>Verifica a lista dos formadores;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latin typeface="+mj-lt"/>
                </a:rPr>
                <a:t>Verifica o material da formação;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latin typeface="+mj-lt"/>
                </a:rPr>
                <a:t>Elabora o parecer e envia o processo para aprovação do </a:t>
              </a:r>
              <a:r>
                <a:rPr lang="pt-PT" sz="1600" dirty="0" err="1">
                  <a:latin typeface="+mj-lt"/>
                </a:rPr>
                <a:t>Director</a:t>
              </a:r>
              <a:r>
                <a:rPr lang="pt-PT" sz="1600" dirty="0">
                  <a:latin typeface="+mj-lt"/>
                </a:rPr>
                <a:t> do SPS/DPS. 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F7D1981-D0B0-CB9D-8FC1-D2F4F40BFE16}"/>
                </a:ext>
              </a:extLst>
            </p:cNvPr>
            <p:cNvCxnSpPr>
              <a:cxnSpLocks/>
            </p:cNvCxnSpPr>
            <p:nvPr/>
          </p:nvCxnSpPr>
          <p:spPr>
            <a:xfrm>
              <a:off x="1172308" y="1993358"/>
              <a:ext cx="0" cy="1879574"/>
            </a:xfrm>
            <a:prstGeom prst="line">
              <a:avLst/>
            </a:prstGeom>
            <a:ln>
              <a:solidFill>
                <a:schemeClr val="accent1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Arrow: Chevron 25">
            <a:extLst>
              <a:ext uri="{FF2B5EF4-FFF2-40B4-BE49-F238E27FC236}">
                <a16:creationId xmlns:a16="http://schemas.microsoft.com/office/drawing/2014/main" id="{8786A78C-1365-A7AD-2C59-262844ADCA33}"/>
              </a:ext>
            </a:extLst>
          </p:cNvPr>
          <p:cNvSpPr/>
          <p:nvPr/>
        </p:nvSpPr>
        <p:spPr>
          <a:xfrm rot="5400000">
            <a:off x="9265063" y="3859082"/>
            <a:ext cx="571233" cy="757532"/>
          </a:xfrm>
          <a:prstGeom prst="chevron">
            <a:avLst/>
          </a:prstGeom>
          <a:solidFill>
            <a:schemeClr val="bg2">
              <a:lumMod val="7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4589B5F-02C1-35E5-7E8F-943798AA70E1}"/>
              </a:ext>
            </a:extLst>
          </p:cNvPr>
          <p:cNvGrpSpPr/>
          <p:nvPr/>
        </p:nvGrpSpPr>
        <p:grpSpPr>
          <a:xfrm>
            <a:off x="7654772" y="4651330"/>
            <a:ext cx="4696869" cy="1504724"/>
            <a:chOff x="1019908" y="1383323"/>
            <a:chExt cx="4696869" cy="150472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5C85206-C55B-328B-781F-DE17CBC73C5C}"/>
                </a:ext>
              </a:extLst>
            </p:cNvPr>
            <p:cNvSpPr/>
            <p:nvPr/>
          </p:nvSpPr>
          <p:spPr>
            <a:xfrm>
              <a:off x="1019908" y="1383323"/>
              <a:ext cx="4220307" cy="61003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600" b="1" dirty="0">
                  <a:solidFill>
                    <a:schemeClr val="bg1"/>
                  </a:solidFill>
                  <a:latin typeface="Baskerville Old Face" panose="02020602080505020303" pitchFamily="18" charset="0"/>
                </a:rPr>
                <a:t>3. DIRECTOR DO SPS/DPS: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CF9E40A-03F6-1B09-C12F-C072A36F7A9C}"/>
                </a:ext>
              </a:extLst>
            </p:cNvPr>
            <p:cNvSpPr txBox="1"/>
            <p:nvPr/>
          </p:nvSpPr>
          <p:spPr>
            <a:xfrm>
              <a:off x="1302110" y="2057050"/>
              <a:ext cx="4414667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latin typeface="+mj-lt"/>
                </a:rPr>
                <a:t>Aprovação da formação e reenvio do processo para o DPFC/RPFC.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8B4FF69-A8F6-BABE-C3D4-DACD26C12214}"/>
                </a:ext>
              </a:extLst>
            </p:cNvPr>
            <p:cNvCxnSpPr>
              <a:cxnSpLocks/>
            </p:cNvCxnSpPr>
            <p:nvPr/>
          </p:nvCxnSpPr>
          <p:spPr>
            <a:xfrm>
              <a:off x="1172308" y="1993358"/>
              <a:ext cx="0" cy="894689"/>
            </a:xfrm>
            <a:prstGeom prst="line">
              <a:avLst/>
            </a:prstGeom>
            <a:ln>
              <a:solidFill>
                <a:schemeClr val="accent1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Arrow: Chevron 31">
            <a:extLst>
              <a:ext uri="{FF2B5EF4-FFF2-40B4-BE49-F238E27FC236}">
                <a16:creationId xmlns:a16="http://schemas.microsoft.com/office/drawing/2014/main" id="{E2CDDAC3-25A3-DFD3-790C-75AEFB8D39A2}"/>
              </a:ext>
            </a:extLst>
          </p:cNvPr>
          <p:cNvSpPr/>
          <p:nvPr/>
        </p:nvSpPr>
        <p:spPr>
          <a:xfrm flipH="1">
            <a:off x="5716777" y="5168479"/>
            <a:ext cx="978408" cy="914400"/>
          </a:xfrm>
          <a:prstGeom prst="chevron">
            <a:avLst/>
          </a:prstGeom>
          <a:solidFill>
            <a:schemeClr val="bg2">
              <a:lumMod val="7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4011E4C-A85B-D461-3F23-497C67B09318}"/>
              </a:ext>
            </a:extLst>
          </p:cNvPr>
          <p:cNvGrpSpPr/>
          <p:nvPr/>
        </p:nvGrpSpPr>
        <p:grpSpPr>
          <a:xfrm>
            <a:off x="955007" y="4645940"/>
            <a:ext cx="4696869" cy="2243387"/>
            <a:chOff x="1019908" y="1383323"/>
            <a:chExt cx="4696869" cy="2243387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EC361C7-2FA2-63BE-A40E-127DA7C4F86F}"/>
                </a:ext>
              </a:extLst>
            </p:cNvPr>
            <p:cNvSpPr/>
            <p:nvPr/>
          </p:nvSpPr>
          <p:spPr>
            <a:xfrm>
              <a:off x="1019908" y="1383323"/>
              <a:ext cx="4220307" cy="61003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600" b="1" dirty="0">
                  <a:solidFill>
                    <a:schemeClr val="bg1"/>
                  </a:solidFill>
                  <a:latin typeface="Baskerville Old Face" panose="02020602080505020303" pitchFamily="18" charset="0"/>
                </a:rPr>
                <a:t>4. DPFC/RPFC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2177B69-A640-45C1-504C-D958849C4676}"/>
                </a:ext>
              </a:extLst>
            </p:cNvPr>
            <p:cNvSpPr txBox="1"/>
            <p:nvPr/>
          </p:nvSpPr>
          <p:spPr>
            <a:xfrm>
              <a:off x="1302110" y="2057050"/>
              <a:ext cx="4414667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latin typeface="+mj-lt"/>
                </a:rPr>
                <a:t>Regista como aprovada a realização da formação (plano anual);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latin typeface="+mj-lt"/>
                </a:rPr>
                <a:t>Anexa as fichas </a:t>
              </a:r>
              <a:r>
                <a:rPr lang="pt-PT" sz="1600" dirty="0" err="1">
                  <a:latin typeface="+mj-lt"/>
                </a:rPr>
                <a:t>SIFo</a:t>
              </a:r>
              <a:r>
                <a:rPr lang="pt-PT" sz="1600" dirty="0">
                  <a:latin typeface="+mj-lt"/>
                </a:rPr>
                <a:t>;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pt-PT" sz="1600" dirty="0">
                  <a:latin typeface="+mj-lt"/>
                </a:rPr>
                <a:t>Envia o processo ao Departamento/programa de proveniência e monitora a sua execução. 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680DF50-BBB1-01D8-1501-DCDB69899CDF}"/>
                </a:ext>
              </a:extLst>
            </p:cNvPr>
            <p:cNvCxnSpPr>
              <a:cxnSpLocks/>
            </p:cNvCxnSpPr>
            <p:nvPr/>
          </p:nvCxnSpPr>
          <p:spPr>
            <a:xfrm>
              <a:off x="1172308" y="1993358"/>
              <a:ext cx="0" cy="894689"/>
            </a:xfrm>
            <a:prstGeom prst="line">
              <a:avLst/>
            </a:prstGeom>
            <a:ln>
              <a:solidFill>
                <a:schemeClr val="accent1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310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6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737"/>
            <a:ext cx="12181656" cy="1091703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altLang="pt-PT" sz="2800" dirty="0">
                <a:ea typeface="ＭＳ Ｐゴシック" pitchFamily="34" charset="-128"/>
              </a:rPr>
              <a:t> </a:t>
            </a:r>
            <a:r>
              <a:rPr lang="pt-PT" altLang="pt-PT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Pacote de Formação Contínua </a:t>
            </a:r>
            <a:br>
              <a:rPr lang="pt-PT" altLang="pt-PT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PT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4" y="1179390"/>
            <a:ext cx="12192000" cy="5463716"/>
          </a:xfrm>
        </p:spPr>
        <p:txBody>
          <a:bodyPr/>
          <a:lstStyle/>
          <a:p>
            <a:pPr marL="114300" indent="0">
              <a:buNone/>
            </a:pPr>
            <a:endParaRPr lang="pt-PT" dirty="0"/>
          </a:p>
          <a:p>
            <a:pPr marL="114300" indent="0">
              <a:buNone/>
            </a:pPr>
            <a:endParaRPr lang="pt-PT" dirty="0"/>
          </a:p>
          <a:p>
            <a:pPr marL="114300" indent="0">
              <a:buNone/>
            </a:pPr>
            <a:endParaRPr lang="pt-PT" dirty="0"/>
          </a:p>
          <a:p>
            <a:pPr marL="114300" indent="0">
              <a:buNone/>
            </a:pPr>
            <a:endParaRPr lang="pt-PT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F76DE6-5415-3700-19BA-23F32693246E}"/>
              </a:ext>
            </a:extLst>
          </p:cNvPr>
          <p:cNvSpPr/>
          <p:nvPr/>
        </p:nvSpPr>
        <p:spPr>
          <a:xfrm>
            <a:off x="4448908" y="5962092"/>
            <a:ext cx="3464169" cy="914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A291AE-0CC0-DE60-D44D-21BE1D111E56}"/>
              </a:ext>
            </a:extLst>
          </p:cNvPr>
          <p:cNvSpPr txBox="1"/>
          <p:nvPr/>
        </p:nvSpPr>
        <p:spPr>
          <a:xfrm>
            <a:off x="937846" y="1261640"/>
            <a:ext cx="11162714" cy="6468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pt-PT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skerville Old Face" pitchFamily="18" charset="0"/>
                <a:cs typeface="Arial" charset="0"/>
              </a:rPr>
              <a:t>Cada pacote de FC deve incluir:</a:t>
            </a:r>
          </a:p>
          <a:p>
            <a:pPr marL="514350" marR="0" lvl="0" indent="-5143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LcParenR"/>
              <a:tabLst/>
            </a:pPr>
            <a:r>
              <a:rPr kumimoji="0" lang="pt-PT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skerville Old Face" pitchFamily="18" charset="0"/>
                <a:cs typeface="Arial" charset="0"/>
              </a:rPr>
              <a:t>Um resumo da formação com </a:t>
            </a:r>
            <a:r>
              <a:rPr kumimoji="0" lang="pt-PT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Baskerville Old Face" pitchFamily="18" charset="0"/>
                <a:cs typeface="Arial" charset="0"/>
              </a:rPr>
              <a:t>objectivos</a:t>
            </a:r>
            <a:r>
              <a:rPr kumimoji="0" lang="pt-PT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skerville Old Face" pitchFamily="18" charset="0"/>
                <a:cs typeface="Arial" charset="0"/>
              </a:rPr>
              <a:t>, competências a serem adquiridas ou reforçadas, metodologia, critérios de avaliação;</a:t>
            </a:r>
          </a:p>
          <a:p>
            <a:pPr marL="514350" marR="0" lvl="0" indent="-5143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LcParenR"/>
              <a:tabLst/>
            </a:pPr>
            <a:r>
              <a:rPr kumimoji="0" lang="pt-PT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skerville Old Face" pitchFamily="18" charset="0"/>
                <a:cs typeface="Arial" charset="0"/>
              </a:rPr>
              <a:t>Duração e local da formação;</a:t>
            </a:r>
          </a:p>
          <a:p>
            <a:pPr marL="514350" marR="0" lvl="0" indent="-5143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LcParenR"/>
              <a:tabLst/>
            </a:pPr>
            <a:r>
              <a:rPr lang="pt-PT" sz="2400" dirty="0">
                <a:solidFill>
                  <a:srgbClr val="000000"/>
                </a:solidFill>
                <a:latin typeface="Baskerville Old Face" pitchFamily="18" charset="0"/>
                <a:cs typeface="Arial" charset="0"/>
              </a:rPr>
              <a:t>G</a:t>
            </a:r>
            <a:r>
              <a:rPr kumimoji="0" lang="pt-PT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skerville Old Face" pitchFamily="18" charset="0"/>
                <a:cs typeface="Arial" charset="0"/>
              </a:rPr>
              <a:t>rupo alvo (formandos)</a:t>
            </a:r>
            <a:endParaRPr lang="pt-PT" sz="2400" dirty="0">
              <a:solidFill>
                <a:srgbClr val="000000"/>
              </a:solidFill>
              <a:latin typeface="Baskerville Old Face" pitchFamily="18" charset="0"/>
              <a:cs typeface="Arial" charset="0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LcParenR"/>
              <a:tabLst/>
            </a:pPr>
            <a:r>
              <a:rPr lang="pt-PT" sz="2400" dirty="0">
                <a:solidFill>
                  <a:srgbClr val="000000"/>
                </a:solidFill>
                <a:latin typeface="Baskerville Old Face" pitchFamily="18" charset="0"/>
                <a:cs typeface="Arial" charset="0"/>
              </a:rPr>
              <a:t>Formadores. </a:t>
            </a:r>
            <a:endParaRPr kumimoji="0" lang="pt-PT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askerville Old Face" pitchFamily="18" charset="0"/>
              <a:cs typeface="Arial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pt-PT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skerville Old Face" pitchFamily="18" charset="0"/>
                <a:cs typeface="Arial" charset="0"/>
              </a:rPr>
              <a:t>e) Manual de formação</a:t>
            </a:r>
            <a:r>
              <a:rPr lang="pt-PT" sz="2400" dirty="0">
                <a:solidFill>
                  <a:srgbClr val="000000"/>
                </a:solidFill>
                <a:latin typeface="Baskerville Old Face" pitchFamily="18" charset="0"/>
                <a:cs typeface="Arial" charset="0"/>
              </a:rPr>
              <a:t>;</a:t>
            </a:r>
          </a:p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pt-PT" sz="2400" dirty="0">
                <a:solidFill>
                  <a:srgbClr val="000000"/>
                </a:solidFill>
                <a:latin typeface="Baskerville Old Face" pitchFamily="18" charset="0"/>
                <a:cs typeface="Arial" charset="0"/>
              </a:rPr>
              <a:t>f) </a:t>
            </a:r>
            <a:r>
              <a:rPr kumimoji="0" lang="pt-PT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skerville Old Face" pitchFamily="18" charset="0"/>
                <a:cs typeface="Arial" charset="0"/>
              </a:rPr>
              <a:t>Orçamento da formação;</a:t>
            </a:r>
          </a:p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pt-PT" sz="2400" dirty="0">
                <a:solidFill>
                  <a:srgbClr val="000000"/>
                </a:solidFill>
                <a:latin typeface="Baskerville Old Face" pitchFamily="18" charset="0"/>
                <a:cs typeface="Arial" charset="0"/>
              </a:rPr>
              <a:t>g) Programa da formação. </a:t>
            </a:r>
            <a:endParaRPr kumimoji="0" lang="pt-PT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askerville Old Face" pitchFamily="18" charset="0"/>
              <a:cs typeface="Arial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pt-PT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askerville Old Face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05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67154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Critérios para aprovação do pacote de FC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http://esipsaude.misau.gov.mz/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85CF362-94BE-1D42-C383-5C5C0CE6C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443425"/>
              </p:ext>
            </p:extLst>
          </p:nvPr>
        </p:nvGraphicFramePr>
        <p:xfrm>
          <a:off x="0" y="967154"/>
          <a:ext cx="12192000" cy="6011886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3483428">
                  <a:extLst>
                    <a:ext uri="{9D8B030D-6E8A-4147-A177-3AD203B41FA5}">
                      <a16:colId xmlns:a16="http://schemas.microsoft.com/office/drawing/2014/main" val="2905836384"/>
                    </a:ext>
                  </a:extLst>
                </a:gridCol>
                <a:gridCol w="8708572">
                  <a:extLst>
                    <a:ext uri="{9D8B030D-6E8A-4147-A177-3AD203B41FA5}">
                      <a16:colId xmlns:a16="http://schemas.microsoft.com/office/drawing/2014/main" val="942114679"/>
                    </a:ext>
                  </a:extLst>
                </a:gridCol>
              </a:tblGrid>
              <a:tr h="12014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t-PT" sz="2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pt-PT" sz="2000" dirty="0">
                          <a:effectLst/>
                        </a:rPr>
                        <a:t>Elementos da FC a ter em conta na emissão do Parecer.</a:t>
                      </a:r>
                      <a:endParaRPr lang="pt-P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pt-PT" sz="16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Ponto de situação</a:t>
                      </a:r>
                      <a:endParaRPr lang="pt-P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842574"/>
                  </a:ext>
                </a:extLst>
              </a:tr>
              <a:tr h="128164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Conteúdos </a:t>
                      </a:r>
                      <a:endParaRPr lang="pt-P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pt-PT" sz="18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1800" dirty="0">
                          <a:effectLst/>
                        </a:rPr>
                        <a:t>Os conteúdos devem responder as necessidades identificadas (Manual de formação.)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pt-P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4493798"/>
                  </a:ext>
                </a:extLst>
              </a:tr>
              <a:tr h="163103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Formandos</a:t>
                      </a:r>
                      <a:endParaRPr lang="pt-PT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pt-PT" sz="18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1800" dirty="0">
                          <a:effectLst/>
                        </a:rPr>
                        <a:t>Os formandos devem ser selecionados com base nas necessidades ou lacunas identificas num serviço de saúde.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242596"/>
                  </a:ext>
                </a:extLst>
              </a:tr>
              <a:tr h="14105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Formadores </a:t>
                      </a:r>
                      <a:endParaRPr lang="pt-PT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pt-PT" sz="8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sz="1800" dirty="0">
                          <a:effectLst/>
                        </a:rPr>
                        <a:t>Os formadores devem ser selecionados tendo em conta a categoria profissional. </a:t>
                      </a:r>
                      <a:endParaRPr lang="pt-P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6465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609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107831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PT" sz="36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Critérios para aprovação do pacote de FC- 2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http://esipsaude.misau.gov.mz/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DBBDC09-03A0-D15C-4C5E-C4B50B7B5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110418"/>
              </p:ext>
            </p:extLst>
          </p:nvPr>
        </p:nvGraphicFramePr>
        <p:xfrm>
          <a:off x="1" y="1018572"/>
          <a:ext cx="12192000" cy="5839428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3483429">
                  <a:extLst>
                    <a:ext uri="{9D8B030D-6E8A-4147-A177-3AD203B41FA5}">
                      <a16:colId xmlns:a16="http://schemas.microsoft.com/office/drawing/2014/main" val="1022904738"/>
                    </a:ext>
                  </a:extLst>
                </a:gridCol>
                <a:gridCol w="8708571">
                  <a:extLst>
                    <a:ext uri="{9D8B030D-6E8A-4147-A177-3AD203B41FA5}">
                      <a16:colId xmlns:a16="http://schemas.microsoft.com/office/drawing/2014/main" val="1951813383"/>
                    </a:ext>
                  </a:extLst>
                </a:gridCol>
              </a:tblGrid>
              <a:tr h="14486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 Metodologia </a:t>
                      </a:r>
                      <a:endParaRPr lang="pt-PT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pt-PT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PT" sz="1800" b="0" dirty="0">
                          <a:solidFill>
                            <a:schemeClr val="tx1"/>
                          </a:solidFill>
                          <a:effectLst/>
                        </a:rPr>
                        <a:t>Verificar a metodologia a ser usada, tendo em conta os </a:t>
                      </a:r>
                      <a:r>
                        <a:rPr lang="pt-PT" sz="1800" b="0" dirty="0" err="1">
                          <a:solidFill>
                            <a:schemeClr val="tx1"/>
                          </a:solidFill>
                          <a:effectLst/>
                        </a:rPr>
                        <a:t>objectivos</a:t>
                      </a:r>
                      <a:r>
                        <a:rPr lang="pt-PT" sz="1800" b="0" dirty="0">
                          <a:solidFill>
                            <a:schemeClr val="tx1"/>
                          </a:solidFill>
                          <a:effectLst/>
                        </a:rPr>
                        <a:t> da formação pré-definidos (teoria e/ou prática). </a:t>
                      </a:r>
                      <a:endParaRPr lang="pt-P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2855937"/>
                  </a:ext>
                </a:extLst>
              </a:tr>
              <a:tr h="7017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Local</a:t>
                      </a:r>
                      <a:endParaRPr lang="pt-PT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kumimoji="0" lang="pt-PT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Depende da natureza da formação.</a:t>
                      </a:r>
                      <a:endParaRPr lang="pt-PT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4844725"/>
                  </a:ext>
                </a:extLst>
              </a:tr>
              <a:tr h="36890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2000" dirty="0">
                          <a:effectLst/>
                        </a:rPr>
                        <a:t>Avaliação </a:t>
                      </a:r>
                      <a:endParaRPr lang="pt-PT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pt-PT" sz="18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pt-PT" sz="18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PT" sz="1800" dirty="0">
                          <a:effectLst/>
                        </a:rPr>
                        <a:t>Verificar o tipo de avaliação a ser usada durante e no fim da formação.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pt-PT" sz="18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PT" sz="1800" dirty="0">
                          <a:effectLst/>
                        </a:rPr>
                        <a:t>O aproveitamento final deve ser igual ou superior a 80%.</a:t>
                      </a:r>
                      <a:endParaRPr lang="pt-PT" sz="1800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047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63654"/>
      </p:ext>
    </p:extLst>
  </p:cSld>
  <p:clrMapOvr>
    <a:masterClrMapping/>
  </p:clrMapOvr>
</p:sld>
</file>

<file path=ppt/theme/theme1.xml><?xml version="1.0" encoding="utf-8"?>
<a:theme xmlns:a="http://schemas.openxmlformats.org/drawingml/2006/main" name="MISAU_Theme_09_Abirl_2014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9338</TotalTime>
  <Words>683</Words>
  <Application>Microsoft Office PowerPoint</Application>
  <PresentationFormat>Widescreen</PresentationFormat>
  <Paragraphs>111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Baskerville Old Face</vt:lpstr>
      <vt:lpstr>Calibri</vt:lpstr>
      <vt:lpstr>Times New Roman</vt:lpstr>
      <vt:lpstr>Wingdings</vt:lpstr>
      <vt:lpstr>MISAU_Theme_09_Abirl_2014</vt:lpstr>
      <vt:lpstr> REPÚBLICA DE MOÇAMBIQUE MINISTÉRIO DA SAÚDE Direcção Nacional de Formação de Profissionais de Saúde</vt:lpstr>
      <vt:lpstr>Conteúdo da apresentação</vt:lpstr>
      <vt:lpstr>Objectivo da apresentação </vt:lpstr>
      <vt:lpstr>Introdução </vt:lpstr>
      <vt:lpstr> Introdução - 2  </vt:lpstr>
      <vt:lpstr> Fluxograma da  Formação Contínua</vt:lpstr>
      <vt:lpstr> Pacote de Formação Contínua  </vt:lpstr>
      <vt:lpstr>Critérios para aprovação do pacote de FC</vt:lpstr>
      <vt:lpstr>Critérios para aprovação do pacote de FC- 2</vt:lpstr>
      <vt:lpstr>Principais constrangimentos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Júlio Pires</dc:creator>
  <cp:lastModifiedBy>Miquelina Sigauque</cp:lastModifiedBy>
  <cp:revision>282</cp:revision>
  <dcterms:created xsi:type="dcterms:W3CDTF">2017-09-14T11:06:49Z</dcterms:created>
  <dcterms:modified xsi:type="dcterms:W3CDTF">2024-08-09T06:23:38Z</dcterms:modified>
</cp:coreProperties>
</file>